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4579" r:id="rId1"/>
    <p:sldMasterId id="2147484618" r:id="rId2"/>
  </p:sldMasterIdLst>
  <p:notesMasterIdLst>
    <p:notesMasterId r:id="rId24"/>
  </p:notesMasterIdLst>
  <p:sldIdLst>
    <p:sldId id="337" r:id="rId3"/>
    <p:sldId id="312" r:id="rId4"/>
    <p:sldId id="313" r:id="rId5"/>
    <p:sldId id="315" r:id="rId6"/>
    <p:sldId id="317" r:id="rId7"/>
    <p:sldId id="339" r:id="rId8"/>
    <p:sldId id="338" r:id="rId9"/>
    <p:sldId id="341" r:id="rId10"/>
    <p:sldId id="318" r:id="rId11"/>
    <p:sldId id="322" r:id="rId12"/>
    <p:sldId id="323" r:id="rId13"/>
    <p:sldId id="324" r:id="rId14"/>
    <p:sldId id="329" r:id="rId15"/>
    <p:sldId id="330" r:id="rId16"/>
    <p:sldId id="331" r:id="rId17"/>
    <p:sldId id="332" r:id="rId18"/>
    <p:sldId id="333" r:id="rId19"/>
    <p:sldId id="335" r:id="rId20"/>
    <p:sldId id="345" r:id="rId21"/>
    <p:sldId id="347" r:id="rId22"/>
    <p:sldId id="346" r:id="rId23"/>
  </p:sldIdLst>
  <p:sldSz cx="9144000" cy="5143500" type="screen16x9"/>
  <p:notesSz cx="6858000" cy="9144000"/>
  <p:embeddedFontLst>
    <p:embeddedFont>
      <p:font typeface="Bahnschrift Condensed" pitchFamily="34" charset="0"/>
      <p:regular r:id="rId25"/>
      <p:bold r:id="rId26"/>
    </p:embeddedFont>
    <p:embeddedFont>
      <p:font typeface="Britannic Bold" pitchFamily="34" charset="0"/>
      <p:regular r:id="rId27"/>
    </p:embeddedFont>
    <p:embeddedFont>
      <p:font typeface="Lato" charset="0"/>
      <p:regular r:id="rId28"/>
      <p:bold r:id="rId29"/>
      <p:italic r:id="rId30"/>
      <p:boldItalic r:id="rId31"/>
    </p:embeddedFont>
    <p:embeddedFont>
      <p:font typeface="Calibri" pitchFamily="34" charset="0"/>
      <p:regular r:id="rId32"/>
      <p:bold r:id="rId33"/>
      <p:italic r:id="rId34"/>
      <p:boldItalic r:id="rId35"/>
    </p:embeddedFont>
    <p:embeddedFont>
      <p:font typeface="Calibri Light" pitchFamily="34" charset="0"/>
      <p:regular r:id="rId36"/>
      <p:italic r:id="rId37"/>
    </p:embeddedFont>
    <p:embeddedFont>
      <p:font typeface="Berlin Sans FB" pitchFamily="34" charset="0"/>
      <p:regular r:id="rId38"/>
      <p:bold r:id="rId3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B0880AFD-B327-48F2-9753-A78584E09C50}">
          <p14:sldIdLst>
            <p14:sldId id="337"/>
          </p14:sldIdLst>
        </p14:section>
        <p14:section name="Untitled Section" id="{5E33F79A-F735-47AD-9D99-359AF903D9ED}">
          <p14:sldIdLst>
            <p14:sldId id="312"/>
          </p14:sldIdLst>
        </p14:section>
        <p14:section name="Untitled Section" id="{F46D0E4A-C946-44EA-9239-8188C0BC2FAB}">
          <p14:sldIdLst>
            <p14:sldId id="313"/>
          </p14:sldIdLst>
        </p14:section>
        <p14:section name="Untitled Section" id="{0D389A2A-65DA-48E8-BB1F-29C8FC5D68F7}">
          <p14:sldIdLst>
            <p14:sldId id="315"/>
            <p14:sldId id="317"/>
            <p14:sldId id="339"/>
            <p14:sldId id="338"/>
            <p14:sldId id="341"/>
            <p14:sldId id="318"/>
            <p14:sldId id="322"/>
            <p14:sldId id="323"/>
            <p14:sldId id="324"/>
            <p14:sldId id="329"/>
            <p14:sldId id="330"/>
            <p14:sldId id="331"/>
            <p14:sldId id="332"/>
            <p14:sldId id="333"/>
            <p14:sldId id="335"/>
            <p14:sldId id="345"/>
            <p14:sldId id="347"/>
            <p14:sldId id="346"/>
          </p14:sldIdLst>
        </p14:section>
        <p14:section name="Untitled Section" id="{72AA89EA-BCFC-402B-8178-0BCF09EE0A8A}">
          <p14:sldIdLst/>
        </p14:section>
        <p14:section name="Untitled Section" id="{DD2D6130-A5EF-4FF4-AB07-65EDFE950044}">
          <p14:sldIdLst/>
        </p14:section>
      </p14:sectionLst>
    </p:ext>
    <p:ext uri="{EFAFB233-063F-42B5-8137-9DF3F51BA10A}">
      <p15:sld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0EE"/>
    <a:srgbClr val="E10975"/>
    <a:srgbClr val="4DB391"/>
    <a:srgbClr val="6C2E9A"/>
    <a:srgbClr val="47C2FF"/>
    <a:srgbClr val="D5096F"/>
    <a:srgbClr val="FAB300"/>
    <a:srgbClr val="8238BA"/>
    <a:srgbClr val="FFA401"/>
    <a:srgbClr val="F7379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EF6EDEB3-D738-4932-8992-8992F559C20C}">
  <a:tblStyle styleId="{EF6EDEB3-D738-4932-8992-8992F559C20C}"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2" autoAdjust="0"/>
    <p:restoredTop sz="95256" autoAdjust="0"/>
  </p:normalViewPr>
  <p:slideViewPr>
    <p:cSldViewPr snapToGrid="0">
      <p:cViewPr varScale="1">
        <p:scale>
          <a:sx n="111" d="100"/>
          <a:sy n="111" d="100"/>
        </p:scale>
        <p:origin x="-634" y="34"/>
      </p:cViewPr>
      <p:guideLst>
        <p:guide orient="horz" pos="162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font" Target="fonts/font2.fntdata"/><Relationship Id="rId39" Type="http://schemas.openxmlformats.org/officeDocument/2006/relationships/font" Target="fonts/font15.fntdata"/><Relationship Id="rId21" Type="http://schemas.openxmlformats.org/officeDocument/2006/relationships/slide" Target="slides/slide19.xml"/><Relationship Id="rId34" Type="http://schemas.openxmlformats.org/officeDocument/2006/relationships/font" Target="fonts/font10.fntdata"/><Relationship Id="rId42"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font" Target="fonts/font5.fntdata"/><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font" Target="fonts/font13.fntdata"/><Relationship Id="rId40"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font" Target="fonts/font4.fntdata"/><Relationship Id="rId36" Type="http://schemas.openxmlformats.org/officeDocument/2006/relationships/font" Target="fonts/font12.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7.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 Id="rId43" Type="http://schemas.openxmlformats.org/officeDocument/2006/relationships/tableStyles" Target="tableStyle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font" Target="fonts/font1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1950972888"/>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313601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467895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206765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424563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129799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446518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858759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516949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776082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979511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647598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0072571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3062042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685072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917465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800509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496668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984513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934560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176282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045549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75BA959-ABFE-3FBF-3FF3-32BEC606A664}"/>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endParaRPr lang="en-IN"/>
          </a:p>
        </p:txBody>
      </p:sp>
      <p:sp>
        <p:nvSpPr>
          <p:cNvPr id="3" name="Subtitle 2">
            <a:extLst>
              <a:ext uri="{FF2B5EF4-FFF2-40B4-BE49-F238E27FC236}">
                <a16:creationId xmlns="" xmlns:a16="http://schemas.microsoft.com/office/drawing/2014/main" id="{70C6B356-50EE-9CC8-04BB-79E9B4E3EEE6}"/>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IN"/>
          </a:p>
        </p:txBody>
      </p:sp>
      <p:sp>
        <p:nvSpPr>
          <p:cNvPr id="4" name="Date Placeholder 3">
            <a:extLst>
              <a:ext uri="{FF2B5EF4-FFF2-40B4-BE49-F238E27FC236}">
                <a16:creationId xmlns="" xmlns:a16="http://schemas.microsoft.com/office/drawing/2014/main" id="{EE431055-39DE-828E-5897-1FC9FE8ABC91}"/>
              </a:ext>
            </a:extLst>
          </p:cNvPr>
          <p:cNvSpPr>
            <a:spLocks noGrp="1"/>
          </p:cNvSpPr>
          <p:nvPr>
            <p:ph type="dt" sz="half" idx="10"/>
          </p:nvPr>
        </p:nvSpPr>
        <p:spPr/>
        <p:txBody>
          <a:bodyPr/>
          <a:lstStyle/>
          <a:p>
            <a:fld id="{08B9EBBA-996F-894A-B54A-D6246ED52CEA}" type="datetimeFigureOut">
              <a:rPr lang="en-US" smtClean="0"/>
              <a:pPr/>
              <a:t>7/18/2025</a:t>
            </a:fld>
            <a:endParaRPr lang="en-US" dirty="0"/>
          </a:p>
        </p:txBody>
      </p:sp>
      <p:sp>
        <p:nvSpPr>
          <p:cNvPr id="5" name="Footer Placeholder 4">
            <a:extLst>
              <a:ext uri="{FF2B5EF4-FFF2-40B4-BE49-F238E27FC236}">
                <a16:creationId xmlns="" xmlns:a16="http://schemas.microsoft.com/office/drawing/2014/main" id="{379AFFA5-7041-67BC-1090-EEAB0F6EBE3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 xmlns:a16="http://schemas.microsoft.com/office/drawing/2014/main" id="{7BE2D8C2-C98D-4639-6D63-E2A71B844A8C}"/>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526594974"/>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29AFB5F-541C-C8EF-86FD-4BADE3C2376B}"/>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 xmlns:a16="http://schemas.microsoft.com/office/drawing/2014/main" id="{DD637AC8-3DE9-32D9-2614-75767E1E7B2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 xmlns:a16="http://schemas.microsoft.com/office/drawing/2014/main" id="{2063BB75-7E3D-8B0A-ACA0-4BEF114994C5}"/>
              </a:ext>
            </a:extLst>
          </p:cNvPr>
          <p:cNvSpPr>
            <a:spLocks noGrp="1"/>
          </p:cNvSpPr>
          <p:nvPr>
            <p:ph type="dt" sz="half" idx="10"/>
          </p:nvPr>
        </p:nvSpPr>
        <p:spPr/>
        <p:txBody>
          <a:bodyPr/>
          <a:lstStyle/>
          <a:p>
            <a:fld id="{48A87A34-81AB-432B-8DAE-1953F412C126}" type="datetimeFigureOut">
              <a:rPr lang="en-US" smtClean="0"/>
              <a:pPr/>
              <a:t>7/18/2025</a:t>
            </a:fld>
            <a:endParaRPr lang="en-US" dirty="0"/>
          </a:p>
        </p:txBody>
      </p:sp>
      <p:sp>
        <p:nvSpPr>
          <p:cNvPr id="5" name="Footer Placeholder 4">
            <a:extLst>
              <a:ext uri="{FF2B5EF4-FFF2-40B4-BE49-F238E27FC236}">
                <a16:creationId xmlns="" xmlns:a16="http://schemas.microsoft.com/office/drawing/2014/main" id="{42AC1270-3FCC-1CDB-7681-2F7B38499C9B}"/>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 xmlns:a16="http://schemas.microsoft.com/office/drawing/2014/main" id="{9849DCCC-257B-3667-E94C-16A9D2237C91}"/>
              </a:ext>
            </a:extLst>
          </p:cNvPr>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643776940"/>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 xmlns:a16="http://schemas.microsoft.com/office/drawing/2014/main" id="{CCF402D9-1485-2D29-6751-FA58A446D066}"/>
              </a:ext>
            </a:extLst>
          </p:cNvPr>
          <p:cNvSpPr>
            <a:spLocks noGrp="1"/>
          </p:cNvSpPr>
          <p:nvPr>
            <p:ph type="title" orient="vert"/>
          </p:nvPr>
        </p:nvSpPr>
        <p:spPr>
          <a:xfrm>
            <a:off x="6543675" y="273844"/>
            <a:ext cx="1971675" cy="4358879"/>
          </a:xfrm>
        </p:spPr>
        <p:txBody>
          <a:bodyPr vert="eaVert"/>
          <a:lstStyle/>
          <a:p>
            <a:r>
              <a:rPr lang="en-US"/>
              <a:t>Click to edit Master title style</a:t>
            </a:r>
            <a:endParaRPr lang="en-IN"/>
          </a:p>
        </p:txBody>
      </p:sp>
      <p:sp>
        <p:nvSpPr>
          <p:cNvPr id="3" name="Vertical Text Placeholder 2">
            <a:extLst>
              <a:ext uri="{FF2B5EF4-FFF2-40B4-BE49-F238E27FC236}">
                <a16:creationId xmlns="" xmlns:a16="http://schemas.microsoft.com/office/drawing/2014/main" id="{4D259E66-D126-B26A-5D35-63CA608770B3}"/>
              </a:ext>
            </a:extLst>
          </p:cNvPr>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 xmlns:a16="http://schemas.microsoft.com/office/drawing/2014/main" id="{EF6AE8DA-9B9B-5708-1C6D-D28DA96DB469}"/>
              </a:ext>
            </a:extLst>
          </p:cNvPr>
          <p:cNvSpPr>
            <a:spLocks noGrp="1"/>
          </p:cNvSpPr>
          <p:nvPr>
            <p:ph type="dt" sz="half" idx="10"/>
          </p:nvPr>
        </p:nvSpPr>
        <p:spPr/>
        <p:txBody>
          <a:bodyPr/>
          <a:lstStyle/>
          <a:p>
            <a:fld id="{48A87A34-81AB-432B-8DAE-1953F412C126}" type="datetimeFigureOut">
              <a:rPr lang="en-US" smtClean="0"/>
              <a:pPr/>
              <a:t>7/18/2025</a:t>
            </a:fld>
            <a:endParaRPr lang="en-US" dirty="0"/>
          </a:p>
        </p:txBody>
      </p:sp>
      <p:sp>
        <p:nvSpPr>
          <p:cNvPr id="5" name="Footer Placeholder 4">
            <a:extLst>
              <a:ext uri="{FF2B5EF4-FFF2-40B4-BE49-F238E27FC236}">
                <a16:creationId xmlns="" xmlns:a16="http://schemas.microsoft.com/office/drawing/2014/main" id="{DFE93FB9-5A85-C189-EA51-75F8775DCC3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 xmlns:a16="http://schemas.microsoft.com/office/drawing/2014/main" id="{269A5891-3D5F-09D4-970B-45AD3A216EFA}"/>
              </a:ext>
            </a:extLst>
          </p:cNvPr>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485817854"/>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2382" y="4800600"/>
            <a:ext cx="9141619" cy="342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4750737"/>
            <a:ext cx="9141619" cy="480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822960" y="569214"/>
            <a:ext cx="7543800" cy="2674620"/>
          </a:xfrm>
        </p:spPr>
        <p:txBody>
          <a:bodyPr anchor="b">
            <a:normAutofit/>
          </a:bodyPr>
          <a:lstStyle>
            <a:lvl1pPr algn="l">
              <a:lnSpc>
                <a:spcPct val="85000"/>
              </a:lnSpc>
              <a:defRPr sz="6000" spc="-38"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825038" y="3341715"/>
            <a:ext cx="7543800" cy="857250"/>
          </a:xfrm>
        </p:spPr>
        <p:txBody>
          <a:bodyPr lIns="91440" rIns="91440">
            <a:normAutofit/>
          </a:bodyPr>
          <a:lstStyle>
            <a:lvl1pPr marL="0" indent="0" algn="l">
              <a:buNone/>
              <a:defRPr sz="1800" cap="all" spc="150" baseline="0">
                <a:solidFill>
                  <a:schemeClr val="tx2"/>
                </a:solidFill>
                <a:latin typeface="+mj-lt"/>
              </a:defRPr>
            </a:lvl1pPr>
            <a:lvl2pPr marL="342900" indent="0" algn="ctr">
              <a:buNone/>
              <a:defRPr sz="1800"/>
            </a:lvl2pPr>
            <a:lvl3pPr marL="685800" indent="0" algn="ctr">
              <a:buNone/>
              <a:defRPr sz="1800"/>
            </a:lvl3pPr>
            <a:lvl4pPr marL="1028700" indent="0" algn="ctr">
              <a:buNone/>
              <a:defRPr sz="1500"/>
            </a:lvl4pPr>
            <a:lvl5pPr marL="1371600" indent="0" algn="ctr">
              <a:buNone/>
              <a:defRPr sz="1500"/>
            </a:lvl5pPr>
            <a:lvl6pPr marL="1714500" indent="0" algn="ctr">
              <a:buNone/>
              <a:defRPr sz="1500"/>
            </a:lvl6pPr>
            <a:lvl7pPr marL="2057400" indent="0" algn="ctr">
              <a:buNone/>
              <a:defRPr sz="1500"/>
            </a:lvl7pPr>
            <a:lvl8pPr marL="2400300" indent="0" algn="ctr">
              <a:buNone/>
              <a:defRPr sz="1500"/>
            </a:lvl8pPr>
            <a:lvl9pPr marL="2743200" indent="0" algn="ctr">
              <a:buNone/>
              <a:defRPr sz="15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BDF68E2-58F2-4D09-BE8B-E3BD06533059}" type="datetimeFigureOut">
              <a:rPr lang="en-US" dirty="0"/>
              <a:t>7/18/2025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9" name="Straight Connector 8"/>
          <p:cNvCxnSpPr/>
          <p:nvPr/>
        </p:nvCxnSpPr>
        <p:spPr>
          <a:xfrm>
            <a:off x="905744" y="325755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65643739"/>
      </p:ext>
    </p:extLst>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28FC5F6-F338-4AE4-BB23-26385BCFC423}" type="datetimeFigureOut">
              <a:rPr lang="en-US" dirty="0"/>
              <a:t>7/18/2025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113E31D-E2AB-40D1-8B51-AFA5AFEF393A}" type="slidenum">
              <a:rPr lang="en-US" dirty="0"/>
              <a:t>‹#›</a:t>
            </a:fld>
            <a:endParaRPr lang="en-US" dirty="0"/>
          </a:p>
        </p:txBody>
      </p:sp>
    </p:spTree>
    <p:extLst>
      <p:ext uri="{BB962C8B-B14F-4D97-AF65-F5344CB8AC3E}">
        <p14:creationId xmlns:p14="http://schemas.microsoft.com/office/powerpoint/2010/main" val="4084311110"/>
      </p:ext>
    </p:extLst>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2382" y="4800600"/>
            <a:ext cx="9141619" cy="342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4750737"/>
            <a:ext cx="9141619" cy="480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569214"/>
            <a:ext cx="7543800" cy="2674620"/>
          </a:xfrm>
        </p:spPr>
        <p:txBody>
          <a:bodyPr anchor="b" anchorCtr="0">
            <a:normAutofit/>
          </a:bodyPr>
          <a:lstStyle>
            <a:lvl1pPr>
              <a:lnSpc>
                <a:spcPct val="85000"/>
              </a:lnSpc>
              <a:defRPr sz="6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822960" y="3339846"/>
            <a:ext cx="7543800" cy="857250"/>
          </a:xfrm>
        </p:spPr>
        <p:txBody>
          <a:bodyPr lIns="91440" rIns="91440" anchor="t" anchorCtr="0">
            <a:normAutofit/>
          </a:bodyPr>
          <a:lstStyle>
            <a:lvl1pPr marL="0" indent="0">
              <a:buNone/>
              <a:defRPr sz="1800" cap="all" spc="150" baseline="0">
                <a:solidFill>
                  <a:schemeClr val="tx2"/>
                </a:solidFill>
                <a:latin typeface="+mj-lt"/>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0EBB0C4-6273-4C6E-B9BD-2EDC30F1CD52}" type="datetimeFigureOut">
              <a:rPr lang="en-US" dirty="0"/>
              <a:t>7/18/2025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9" name="Straight Connector 8"/>
          <p:cNvCxnSpPr/>
          <p:nvPr/>
        </p:nvCxnSpPr>
        <p:spPr>
          <a:xfrm>
            <a:off x="905744" y="325755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05685655"/>
      </p:ext>
    </p:extLst>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822960" y="214953"/>
            <a:ext cx="7543800" cy="1088068"/>
          </a:xfrm>
        </p:spPr>
        <p:txBody>
          <a:bodyPr/>
          <a:lstStyle/>
          <a:p>
            <a:r>
              <a:rPr lang="en-US"/>
              <a:t>Click to edit Master title style</a:t>
            </a:r>
            <a:endParaRPr lang="en-US" dirty="0"/>
          </a:p>
        </p:txBody>
      </p:sp>
      <p:sp>
        <p:nvSpPr>
          <p:cNvPr id="3" name="Content Placeholder 2"/>
          <p:cNvSpPr>
            <a:spLocks noGrp="1"/>
          </p:cNvSpPr>
          <p:nvPr>
            <p:ph sz="half" idx="1"/>
          </p:nvPr>
        </p:nvSpPr>
        <p:spPr>
          <a:xfrm>
            <a:off x="822959" y="1384301"/>
            <a:ext cx="3703320" cy="3017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440" y="1384301"/>
            <a:ext cx="3703320" cy="3017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9AB4D41-86C1-4908-B66A-0B50CEB3BF29}" type="datetimeFigureOut">
              <a:rPr lang="en-US" dirty="0"/>
              <a:t>7/18/2025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1480064486"/>
      </p:ext>
    </p:extLst>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822960" y="214953"/>
            <a:ext cx="7543800" cy="1088068"/>
          </a:xfrm>
        </p:spPr>
        <p:txBody>
          <a:bodyPr/>
          <a:lstStyle/>
          <a:p>
            <a:r>
              <a:rPr lang="en-US"/>
              <a:t>Click to edit Master title style</a:t>
            </a:r>
            <a:endParaRPr lang="en-US" dirty="0"/>
          </a:p>
        </p:txBody>
      </p:sp>
      <p:sp>
        <p:nvSpPr>
          <p:cNvPr id="3" name="Text Placeholder 2"/>
          <p:cNvSpPr>
            <a:spLocks noGrp="1"/>
          </p:cNvSpPr>
          <p:nvPr>
            <p:ph type="body" idx="1"/>
          </p:nvPr>
        </p:nvSpPr>
        <p:spPr>
          <a:xfrm>
            <a:off x="822960" y="1384539"/>
            <a:ext cx="3703320" cy="552212"/>
          </a:xfrm>
        </p:spPr>
        <p:txBody>
          <a:bodyPr lIns="91440" rIns="91440" anchor="ctr">
            <a:normAutofit/>
          </a:bodyPr>
          <a:lstStyle>
            <a:lvl1pPr marL="0" indent="0">
              <a:buNone/>
              <a:defRPr sz="1500" b="0" cap="all" baseline="0">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822960" y="1936751"/>
            <a:ext cx="3703320" cy="2533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63440" y="1384539"/>
            <a:ext cx="3703320" cy="552212"/>
          </a:xfrm>
        </p:spPr>
        <p:txBody>
          <a:bodyPr lIns="91440" rIns="91440" anchor="ctr">
            <a:normAutofit/>
          </a:bodyPr>
          <a:lstStyle>
            <a:lvl1pPr marL="0" indent="0">
              <a:buNone/>
              <a:defRPr sz="1500" b="0" cap="all" baseline="0">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63440" y="1936751"/>
            <a:ext cx="3703320" cy="2533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6426E2C-56C1-4E0D-A793-0088A7FDD37E}" type="datetimeFigureOut">
              <a:rPr lang="en-US" dirty="0"/>
              <a:t>7/18/2025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1571758592"/>
      </p:ext>
    </p:extLst>
  </p:cSld>
  <p:clrMapOvr>
    <a:masterClrMapping/>
  </p:clrMapOvr>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8C39B41-D8B5-4052-B551-9B5525EAA8B6}" type="datetimeFigureOut">
              <a:rPr lang="en-US" dirty="0"/>
              <a:t>7/18/2025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1001789964"/>
      </p:ext>
    </p:extLst>
  </p:cSld>
  <p:clrMapOvr>
    <a:masterClrMapping/>
  </p:clrMapOvr>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2382" y="4800600"/>
            <a:ext cx="9141619" cy="342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2" y="4750737"/>
            <a:ext cx="9141619" cy="480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4D94136C-8742-45B2-AF27-D93DF72833A9}" type="datetimeFigureOut">
              <a:rPr lang="en-US" dirty="0"/>
              <a:t>7/18/2025</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spTree>
    <p:extLst>
      <p:ext uri="{BB962C8B-B14F-4D97-AF65-F5344CB8AC3E}">
        <p14:creationId xmlns:p14="http://schemas.microsoft.com/office/powerpoint/2010/main" val="352383752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3" y="0"/>
            <a:ext cx="3038093"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445769"/>
            <a:ext cx="2400300" cy="1714500"/>
          </a:xfrm>
        </p:spPr>
        <p:txBody>
          <a:bodyPr anchor="b">
            <a:normAutofit/>
          </a:bodyPr>
          <a:lstStyle>
            <a:lvl1pPr>
              <a:defRPr sz="27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3600450" y="548640"/>
            <a:ext cx="4869180" cy="39433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42900" y="2194560"/>
            <a:ext cx="2400300" cy="2534343"/>
          </a:xfrm>
        </p:spPr>
        <p:txBody>
          <a:bodyPr lIns="91440" rIns="91440">
            <a:normAutofit/>
          </a:bodyPr>
          <a:lstStyle>
            <a:lvl1pPr marL="0" indent="0">
              <a:buNone/>
              <a:defRPr sz="1125">
                <a:solidFill>
                  <a:srgbClr val="FFFFFF"/>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a:xfrm>
            <a:off x="349134" y="4844839"/>
            <a:ext cx="1963883" cy="273844"/>
          </a:xfrm>
        </p:spPr>
        <p:txBody>
          <a:bodyPr/>
          <a:lstStyle>
            <a:lvl1pPr algn="l">
              <a:defRPr/>
            </a:lvl1pPr>
          </a:lstStyle>
          <a:p>
            <a:fld id="{32ABBEA6-7C60-4B02-AE87-00D78D8422AF}" type="datetimeFigureOut">
              <a:rPr lang="en-US" dirty="0"/>
              <a:t>7/18/2025</a:t>
            </a:fld>
            <a:endParaRPr lang="en-US" dirty="0"/>
          </a:p>
        </p:txBody>
      </p:sp>
      <p:sp>
        <p:nvSpPr>
          <p:cNvPr id="6" name="Footer Placeholder 5"/>
          <p:cNvSpPr>
            <a:spLocks noGrp="1"/>
          </p:cNvSpPr>
          <p:nvPr>
            <p:ph type="ftr" sz="quarter" idx="11"/>
          </p:nvPr>
        </p:nvSpPr>
        <p:spPr>
          <a:xfrm>
            <a:off x="3600450" y="4844839"/>
            <a:ext cx="3486150" cy="273844"/>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4FAB73BC-B049-4115-A692-8D63A059BFB8}" type="slidenum">
              <a:rPr lang="en-US" dirty="0"/>
              <a:pPr/>
              <a:t>‹#›</a:t>
            </a:fld>
            <a:endParaRPr lang="en-US" dirty="0"/>
          </a:p>
        </p:txBody>
      </p:sp>
    </p:spTree>
    <p:extLst>
      <p:ext uri="{BB962C8B-B14F-4D97-AF65-F5344CB8AC3E}">
        <p14:creationId xmlns:p14="http://schemas.microsoft.com/office/powerpoint/2010/main" val="2587579092"/>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2710410-AF8E-D077-3FDA-37A2F7689357}"/>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 xmlns:a16="http://schemas.microsoft.com/office/drawing/2014/main" id="{06A97A1F-0765-BAD0-0FE0-666ACE78EAB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 xmlns:a16="http://schemas.microsoft.com/office/drawing/2014/main" id="{3E7D0536-EDB3-4E6A-15C6-25476E073258}"/>
              </a:ext>
            </a:extLst>
          </p:cNvPr>
          <p:cNvSpPr>
            <a:spLocks noGrp="1"/>
          </p:cNvSpPr>
          <p:nvPr>
            <p:ph type="dt" sz="half" idx="10"/>
          </p:nvPr>
        </p:nvSpPr>
        <p:spPr/>
        <p:txBody>
          <a:bodyPr/>
          <a:lstStyle/>
          <a:p>
            <a:fld id="{48A87A34-81AB-432B-8DAE-1953F412C126}" type="datetimeFigureOut">
              <a:rPr lang="en-US" smtClean="0"/>
              <a:pPr/>
              <a:t>7/18/2025</a:t>
            </a:fld>
            <a:endParaRPr lang="en-US" dirty="0"/>
          </a:p>
        </p:txBody>
      </p:sp>
      <p:sp>
        <p:nvSpPr>
          <p:cNvPr id="5" name="Footer Placeholder 4">
            <a:extLst>
              <a:ext uri="{FF2B5EF4-FFF2-40B4-BE49-F238E27FC236}">
                <a16:creationId xmlns="" xmlns:a16="http://schemas.microsoft.com/office/drawing/2014/main" id="{DC7CCDDA-BDFD-ADCE-0816-4A1EE52D340D}"/>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 xmlns:a16="http://schemas.microsoft.com/office/drawing/2014/main" id="{98AD20F8-AF5D-A0A2-8F6C-DD0EC89A2A07}"/>
              </a:ext>
            </a:extLst>
          </p:cNvPr>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656269609"/>
      </p:ext>
    </p:extLst>
  </p:cSld>
  <p:clrMapOvr>
    <a:masterClrMapping/>
  </p:clrMapOvr>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3714750"/>
            <a:ext cx="9141619" cy="14287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2" y="3686307"/>
            <a:ext cx="9141619" cy="480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3806190"/>
            <a:ext cx="7584948" cy="617220"/>
          </a:xfrm>
        </p:spPr>
        <p:txBody>
          <a:bodyPr lIns="91440" tIns="0" rIns="91440" bIns="0" anchor="b">
            <a:noAutofit/>
          </a:bodyPr>
          <a:lstStyle>
            <a:lvl1pPr>
              <a:defRPr sz="27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2" y="0"/>
            <a:ext cx="9143989" cy="3686307"/>
          </a:xfrm>
          <a:blipFill>
            <a:blip r:embed="rId2"/>
            <a:stretch>
              <a:fillRect/>
            </a:stretch>
          </a:blipFill>
        </p:spPr>
        <p:txBody>
          <a:bodyPr lIns="457200" tIns="457200" anchor="t"/>
          <a:lstStyle>
            <a:lvl1pPr marL="0" indent="0">
              <a:buNone/>
              <a:defRPr sz="2400">
                <a:solidFill>
                  <a:schemeClr val="bg1"/>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822960" y="4430267"/>
            <a:ext cx="7584948" cy="445770"/>
          </a:xfrm>
        </p:spPr>
        <p:txBody>
          <a:bodyPr lIns="91440" tIns="0" rIns="91440" bIns="0">
            <a:normAutofit/>
          </a:bodyPr>
          <a:lstStyle>
            <a:lvl1pPr marL="0" indent="0">
              <a:spcBef>
                <a:spcPts val="0"/>
              </a:spcBef>
              <a:spcAft>
                <a:spcPts val="450"/>
              </a:spcAft>
              <a:buNone/>
              <a:defRPr sz="1125">
                <a:solidFill>
                  <a:srgbClr val="FFFFFF"/>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C9CAD897-D46E-4AD2-BD9B-49DD3E640873}" type="datetimeFigureOut">
              <a:rPr lang="en-US" dirty="0"/>
              <a:t>7/18/2025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1837037714"/>
      </p:ext>
    </p:extLst>
  </p:cSld>
  <p:clrMapOvr>
    <a:masterClrMapping/>
  </p:clrMapOvr>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E2D6473-DF6D-4702-B328-E0DD40540A4E}" type="datetimeFigureOut">
              <a:rPr lang="en-US" dirty="0"/>
              <a:t>7/18/2025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741779846"/>
      </p:ext>
    </p:extLst>
  </p:cSld>
  <p:clrMapOvr>
    <a:masterClrMapping/>
  </p:clrMapOvr>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2382" y="4800600"/>
            <a:ext cx="9141619" cy="342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4750737"/>
            <a:ext cx="9141619" cy="480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6543675" y="311084"/>
            <a:ext cx="1971675" cy="4318066"/>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11083"/>
            <a:ext cx="5800725" cy="4318067"/>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26F7E3A-B166-407D-9866-32884E7D5B37}" type="datetimeFigureOut">
              <a:rPr lang="en-US" dirty="0"/>
              <a:t>7/18/2025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3105929485"/>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657921B-32E0-8438-89AA-00D4F847C233}"/>
              </a:ext>
            </a:extLst>
          </p:cNvPr>
          <p:cNvSpPr>
            <a:spLocks noGrp="1"/>
          </p:cNvSpPr>
          <p:nvPr>
            <p:ph type="title"/>
          </p:nvPr>
        </p:nvSpPr>
        <p:spPr>
          <a:xfrm>
            <a:off x="623888" y="1282304"/>
            <a:ext cx="7886700" cy="2139553"/>
          </a:xfrm>
        </p:spPr>
        <p:txBody>
          <a:bodyPr anchor="b"/>
          <a:lstStyle>
            <a:lvl1pPr>
              <a:defRPr sz="4500"/>
            </a:lvl1pPr>
          </a:lstStyle>
          <a:p>
            <a:r>
              <a:rPr lang="en-US"/>
              <a:t>Click to edit Master title style</a:t>
            </a:r>
            <a:endParaRPr lang="en-IN"/>
          </a:p>
        </p:txBody>
      </p:sp>
      <p:sp>
        <p:nvSpPr>
          <p:cNvPr id="3" name="Text Placeholder 2">
            <a:extLst>
              <a:ext uri="{FF2B5EF4-FFF2-40B4-BE49-F238E27FC236}">
                <a16:creationId xmlns="" xmlns:a16="http://schemas.microsoft.com/office/drawing/2014/main" id="{C98ACE2B-18ED-79CA-800D-F5D31CA03A26}"/>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 xmlns:a16="http://schemas.microsoft.com/office/drawing/2014/main" id="{46442738-E59D-8514-1585-0E49CE584EF2}"/>
              </a:ext>
            </a:extLst>
          </p:cNvPr>
          <p:cNvSpPr>
            <a:spLocks noGrp="1"/>
          </p:cNvSpPr>
          <p:nvPr>
            <p:ph type="dt" sz="half" idx="10"/>
          </p:nvPr>
        </p:nvSpPr>
        <p:spPr/>
        <p:txBody>
          <a:bodyPr/>
          <a:lstStyle/>
          <a:p>
            <a:fld id="{8DFA1846-DA80-1C48-A609-854EA85C59AD}" type="datetimeFigureOut">
              <a:rPr lang="en-US" smtClean="0"/>
              <a:pPr/>
              <a:t>7/18/2025</a:t>
            </a:fld>
            <a:endParaRPr lang="en-US" dirty="0"/>
          </a:p>
        </p:txBody>
      </p:sp>
      <p:sp>
        <p:nvSpPr>
          <p:cNvPr id="5" name="Footer Placeholder 4">
            <a:extLst>
              <a:ext uri="{FF2B5EF4-FFF2-40B4-BE49-F238E27FC236}">
                <a16:creationId xmlns="" xmlns:a16="http://schemas.microsoft.com/office/drawing/2014/main" id="{08437047-2865-0A1C-14AA-A994D23549B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 xmlns:a16="http://schemas.microsoft.com/office/drawing/2014/main" id="{FBA5405C-7493-61F6-1D27-7278518BAAB1}"/>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213983469"/>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8CD2890-7C6C-03BB-95C6-EC3E7F2A296E}"/>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 xmlns:a16="http://schemas.microsoft.com/office/drawing/2014/main" id="{205E6C29-16C9-CCAF-A135-5B489A5EB296}"/>
              </a:ext>
            </a:extLst>
          </p:cNvPr>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 xmlns:a16="http://schemas.microsoft.com/office/drawing/2014/main" id="{F77E1BBD-A21F-AD8F-30E0-655B46798963}"/>
              </a:ext>
            </a:extLst>
          </p:cNvPr>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 xmlns:a16="http://schemas.microsoft.com/office/drawing/2014/main" id="{4159DBE8-9873-4B94-9B30-5BBAB2AF3268}"/>
              </a:ext>
            </a:extLst>
          </p:cNvPr>
          <p:cNvSpPr>
            <a:spLocks noGrp="1"/>
          </p:cNvSpPr>
          <p:nvPr>
            <p:ph type="dt" sz="half" idx="10"/>
          </p:nvPr>
        </p:nvSpPr>
        <p:spPr/>
        <p:txBody>
          <a:bodyPr/>
          <a:lstStyle/>
          <a:p>
            <a:fld id="{48A87A34-81AB-432B-8DAE-1953F412C126}" type="datetimeFigureOut">
              <a:rPr lang="en-US" smtClean="0"/>
              <a:pPr/>
              <a:t>7/18/2025</a:t>
            </a:fld>
            <a:endParaRPr lang="en-US" dirty="0"/>
          </a:p>
        </p:txBody>
      </p:sp>
      <p:sp>
        <p:nvSpPr>
          <p:cNvPr id="6" name="Footer Placeholder 5">
            <a:extLst>
              <a:ext uri="{FF2B5EF4-FFF2-40B4-BE49-F238E27FC236}">
                <a16:creationId xmlns="" xmlns:a16="http://schemas.microsoft.com/office/drawing/2014/main" id="{98F2E545-F937-0115-FC33-5BD743A02CD1}"/>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 xmlns:a16="http://schemas.microsoft.com/office/drawing/2014/main" id="{2843D815-2D6C-B0B9-D1E9-CBF76EC2C872}"/>
              </a:ext>
            </a:extLst>
          </p:cNvPr>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741395345"/>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3A900CD-05D2-3BF6-F104-3068F79212AD}"/>
              </a:ext>
            </a:extLst>
          </p:cNvPr>
          <p:cNvSpPr>
            <a:spLocks noGrp="1"/>
          </p:cNvSpPr>
          <p:nvPr>
            <p:ph type="title"/>
          </p:nvPr>
        </p:nvSpPr>
        <p:spPr>
          <a:xfrm>
            <a:off x="629841" y="273844"/>
            <a:ext cx="7886700" cy="994172"/>
          </a:xfrm>
        </p:spPr>
        <p:txBody>
          <a:bodyPr/>
          <a:lstStyle/>
          <a:p>
            <a:r>
              <a:rPr lang="en-US"/>
              <a:t>Click to edit Master title style</a:t>
            </a:r>
            <a:endParaRPr lang="en-IN"/>
          </a:p>
        </p:txBody>
      </p:sp>
      <p:sp>
        <p:nvSpPr>
          <p:cNvPr id="3" name="Text Placeholder 2">
            <a:extLst>
              <a:ext uri="{FF2B5EF4-FFF2-40B4-BE49-F238E27FC236}">
                <a16:creationId xmlns="" xmlns:a16="http://schemas.microsoft.com/office/drawing/2014/main" id="{356625EA-0223-EAE1-0A6B-4DC118A2C3F9}"/>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 xmlns:a16="http://schemas.microsoft.com/office/drawing/2014/main" id="{34CD943D-0E41-52E2-3C8B-FE22BE95C958}"/>
              </a:ext>
            </a:extLst>
          </p:cNvPr>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 xmlns:a16="http://schemas.microsoft.com/office/drawing/2014/main" id="{07F232D1-445B-A908-1519-B931F8A6CD41}"/>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 xmlns:a16="http://schemas.microsoft.com/office/drawing/2014/main" id="{5FE821F4-9F0D-71B1-DB24-36ABD4871652}"/>
              </a:ext>
            </a:extLst>
          </p:cNvPr>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 xmlns:a16="http://schemas.microsoft.com/office/drawing/2014/main" id="{36954B31-7F0F-6974-1425-39FDBDB20F30}"/>
              </a:ext>
            </a:extLst>
          </p:cNvPr>
          <p:cNvSpPr>
            <a:spLocks noGrp="1"/>
          </p:cNvSpPr>
          <p:nvPr>
            <p:ph type="dt" sz="half" idx="10"/>
          </p:nvPr>
        </p:nvSpPr>
        <p:spPr/>
        <p:txBody>
          <a:bodyPr/>
          <a:lstStyle/>
          <a:p>
            <a:fld id="{48A87A34-81AB-432B-8DAE-1953F412C126}" type="datetimeFigureOut">
              <a:rPr lang="en-US" smtClean="0"/>
              <a:pPr/>
              <a:t>7/18/2025</a:t>
            </a:fld>
            <a:endParaRPr lang="en-US" dirty="0"/>
          </a:p>
        </p:txBody>
      </p:sp>
      <p:sp>
        <p:nvSpPr>
          <p:cNvPr id="8" name="Footer Placeholder 7">
            <a:extLst>
              <a:ext uri="{FF2B5EF4-FFF2-40B4-BE49-F238E27FC236}">
                <a16:creationId xmlns="" xmlns:a16="http://schemas.microsoft.com/office/drawing/2014/main" id="{C6E3ED4C-899E-ABEA-0701-926B0180DBBA}"/>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 xmlns:a16="http://schemas.microsoft.com/office/drawing/2014/main" id="{BA7C8ED0-1DAD-B03A-022C-DC1BDCAE62BD}"/>
              </a:ext>
            </a:extLst>
          </p:cNvPr>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008180354"/>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0787678-3269-3685-ADA9-F6485B82CD70}"/>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 xmlns:a16="http://schemas.microsoft.com/office/drawing/2014/main" id="{7269D64A-CF28-1B84-26DB-BB0EFD704405}"/>
              </a:ext>
            </a:extLst>
          </p:cNvPr>
          <p:cNvSpPr>
            <a:spLocks noGrp="1"/>
          </p:cNvSpPr>
          <p:nvPr>
            <p:ph type="dt" sz="half" idx="10"/>
          </p:nvPr>
        </p:nvSpPr>
        <p:spPr/>
        <p:txBody>
          <a:bodyPr/>
          <a:lstStyle/>
          <a:p>
            <a:fld id="{F13A34C8-038E-2045-AF43-DF7DBB8E0E9E}" type="datetimeFigureOut">
              <a:rPr lang="en-US" smtClean="0"/>
              <a:pPr/>
              <a:t>7/18/2025</a:t>
            </a:fld>
            <a:endParaRPr lang="en-US" dirty="0"/>
          </a:p>
        </p:txBody>
      </p:sp>
      <p:sp>
        <p:nvSpPr>
          <p:cNvPr id="4" name="Footer Placeholder 3">
            <a:extLst>
              <a:ext uri="{FF2B5EF4-FFF2-40B4-BE49-F238E27FC236}">
                <a16:creationId xmlns="" xmlns:a16="http://schemas.microsoft.com/office/drawing/2014/main" id="{929C1BF5-7D24-9334-6C04-D19A74FE55DC}"/>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 xmlns:a16="http://schemas.microsoft.com/office/drawing/2014/main" id="{5FE62ED5-F113-D5C9-6C7B-4455B03BD460}"/>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174184931"/>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9EED2ACA-3447-28D7-BB49-7E757346642D}"/>
              </a:ext>
            </a:extLst>
          </p:cNvPr>
          <p:cNvSpPr>
            <a:spLocks noGrp="1"/>
          </p:cNvSpPr>
          <p:nvPr>
            <p:ph type="dt" sz="half" idx="10"/>
          </p:nvPr>
        </p:nvSpPr>
        <p:spPr/>
        <p:txBody>
          <a:bodyPr/>
          <a:lstStyle/>
          <a:p>
            <a:fld id="{8818C68F-D26B-8F47-958C-23B49CF8A634}" type="datetimeFigureOut">
              <a:rPr lang="en-US" smtClean="0"/>
              <a:pPr/>
              <a:t>7/18/2025</a:t>
            </a:fld>
            <a:endParaRPr lang="en-US" dirty="0"/>
          </a:p>
        </p:txBody>
      </p:sp>
      <p:sp>
        <p:nvSpPr>
          <p:cNvPr id="3" name="Footer Placeholder 2">
            <a:extLst>
              <a:ext uri="{FF2B5EF4-FFF2-40B4-BE49-F238E27FC236}">
                <a16:creationId xmlns="" xmlns:a16="http://schemas.microsoft.com/office/drawing/2014/main" id="{CF23C588-3896-3D4C-D797-D0B4394DC254}"/>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 xmlns:a16="http://schemas.microsoft.com/office/drawing/2014/main" id="{C8AC98D1-5967-9E7B-C55E-6CC8EAB703D3}"/>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4137713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B2B4FAF-627E-5484-EA6E-66EFB389E558}"/>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IN"/>
          </a:p>
        </p:txBody>
      </p:sp>
      <p:sp>
        <p:nvSpPr>
          <p:cNvPr id="3" name="Content Placeholder 2">
            <a:extLst>
              <a:ext uri="{FF2B5EF4-FFF2-40B4-BE49-F238E27FC236}">
                <a16:creationId xmlns="" xmlns:a16="http://schemas.microsoft.com/office/drawing/2014/main" id="{5EAF6BF8-C6A3-D33A-42B7-BCCBDE83F915}"/>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 xmlns:a16="http://schemas.microsoft.com/office/drawing/2014/main" id="{016B8A8E-382F-A807-30AD-634348346028}"/>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 xmlns:a16="http://schemas.microsoft.com/office/drawing/2014/main" id="{180346C7-7C67-85F3-2550-0136B4441CBC}"/>
              </a:ext>
            </a:extLst>
          </p:cNvPr>
          <p:cNvSpPr>
            <a:spLocks noGrp="1"/>
          </p:cNvSpPr>
          <p:nvPr>
            <p:ph type="dt" sz="half" idx="10"/>
          </p:nvPr>
        </p:nvSpPr>
        <p:spPr/>
        <p:txBody>
          <a:bodyPr/>
          <a:lstStyle/>
          <a:p>
            <a:fld id="{48A87A34-81AB-432B-8DAE-1953F412C126}" type="datetimeFigureOut">
              <a:rPr lang="en-US" smtClean="0"/>
              <a:pPr/>
              <a:t>7/18/2025</a:t>
            </a:fld>
            <a:endParaRPr lang="en-US" dirty="0"/>
          </a:p>
        </p:txBody>
      </p:sp>
      <p:sp>
        <p:nvSpPr>
          <p:cNvPr id="6" name="Footer Placeholder 5">
            <a:extLst>
              <a:ext uri="{FF2B5EF4-FFF2-40B4-BE49-F238E27FC236}">
                <a16:creationId xmlns="" xmlns:a16="http://schemas.microsoft.com/office/drawing/2014/main" id="{784A46F3-F09E-E875-BC49-6E7569C70FDD}"/>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 xmlns:a16="http://schemas.microsoft.com/office/drawing/2014/main" id="{48724021-30C5-E2DB-9C9B-FB5A0293035D}"/>
              </a:ext>
            </a:extLst>
          </p:cNvPr>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420339620"/>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729286A-5E13-0389-819E-3A90FAAA3FCD}"/>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IN"/>
          </a:p>
        </p:txBody>
      </p:sp>
      <p:sp>
        <p:nvSpPr>
          <p:cNvPr id="3" name="Picture Placeholder 2">
            <a:extLst>
              <a:ext uri="{FF2B5EF4-FFF2-40B4-BE49-F238E27FC236}">
                <a16:creationId xmlns="" xmlns:a16="http://schemas.microsoft.com/office/drawing/2014/main" id="{96414A05-F05F-D909-E5D4-A5B86C2DA6B8}"/>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IN"/>
          </a:p>
        </p:txBody>
      </p:sp>
      <p:sp>
        <p:nvSpPr>
          <p:cNvPr id="4" name="Text Placeholder 3">
            <a:extLst>
              <a:ext uri="{FF2B5EF4-FFF2-40B4-BE49-F238E27FC236}">
                <a16:creationId xmlns="" xmlns:a16="http://schemas.microsoft.com/office/drawing/2014/main" id="{0FAEE504-AA5B-E1A9-722E-20FB7EA04F22}"/>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 xmlns:a16="http://schemas.microsoft.com/office/drawing/2014/main" id="{9F0B7C86-DBB4-3354-2BFC-068805B1F49C}"/>
              </a:ext>
            </a:extLst>
          </p:cNvPr>
          <p:cNvSpPr>
            <a:spLocks noGrp="1"/>
          </p:cNvSpPr>
          <p:nvPr>
            <p:ph type="dt" sz="half" idx="10"/>
          </p:nvPr>
        </p:nvSpPr>
        <p:spPr/>
        <p:txBody>
          <a:bodyPr/>
          <a:lstStyle/>
          <a:p>
            <a:fld id="{09B482E8-6E0E-1B4F-B1FD-C69DB9E858D9}" type="datetimeFigureOut">
              <a:rPr lang="en-US" smtClean="0"/>
              <a:pPr/>
              <a:t>7/18/2025</a:t>
            </a:fld>
            <a:endParaRPr lang="en-US" dirty="0"/>
          </a:p>
        </p:txBody>
      </p:sp>
      <p:sp>
        <p:nvSpPr>
          <p:cNvPr id="6" name="Footer Placeholder 5">
            <a:extLst>
              <a:ext uri="{FF2B5EF4-FFF2-40B4-BE49-F238E27FC236}">
                <a16:creationId xmlns="" xmlns:a16="http://schemas.microsoft.com/office/drawing/2014/main" id="{9DCA3A01-E91E-91A6-4530-3C95F1E5489D}"/>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 xmlns:a16="http://schemas.microsoft.com/office/drawing/2014/main" id="{4DB9B10F-3EE1-A1F7-C076-10076979F126}"/>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84614395"/>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156CD4DA-FDED-F2E2-999E-453E930E2ECC}"/>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 xmlns:a16="http://schemas.microsoft.com/office/drawing/2014/main" id="{B354D33C-22A7-99E1-1360-34B093B9B5DA}"/>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 xmlns:a16="http://schemas.microsoft.com/office/drawing/2014/main" id="{56B132E1-49D2-7DCD-E026-C9D2E28F12FA}"/>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EF6DEBA4-71C1-4702-B4D3-8BAA86823EF1}" type="datetimeFigureOut">
              <a:rPr lang="en-IN" smtClean="0"/>
              <a:t>18-07-2025</a:t>
            </a:fld>
            <a:endParaRPr lang="en-IN"/>
          </a:p>
        </p:txBody>
      </p:sp>
      <p:sp>
        <p:nvSpPr>
          <p:cNvPr id="5" name="Footer Placeholder 4">
            <a:extLst>
              <a:ext uri="{FF2B5EF4-FFF2-40B4-BE49-F238E27FC236}">
                <a16:creationId xmlns="" xmlns:a16="http://schemas.microsoft.com/office/drawing/2014/main" id="{C521248A-B252-8416-F461-D5F3E090C069}"/>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IN"/>
          </a:p>
        </p:txBody>
      </p:sp>
      <p:sp>
        <p:nvSpPr>
          <p:cNvPr id="6" name="Slide Number Placeholder 5">
            <a:extLst>
              <a:ext uri="{FF2B5EF4-FFF2-40B4-BE49-F238E27FC236}">
                <a16:creationId xmlns="" xmlns:a16="http://schemas.microsoft.com/office/drawing/2014/main" id="{A315F067-0B69-12C9-9340-20F80D9C09F7}"/>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CF37E074-8C44-4DA8-A944-E17322388DDF}" type="slidenum">
              <a:rPr lang="en-IN" smtClean="0"/>
              <a:t>‹#›</a:t>
            </a:fld>
            <a:endParaRPr lang="en-IN"/>
          </a:p>
        </p:txBody>
      </p:sp>
    </p:spTree>
    <p:extLst>
      <p:ext uri="{BB962C8B-B14F-4D97-AF65-F5344CB8AC3E}">
        <p14:creationId xmlns:p14="http://schemas.microsoft.com/office/powerpoint/2010/main" val="1665968368"/>
      </p:ext>
    </p:extLst>
  </p:cSld>
  <p:clrMap bg1="lt1" tx1="dk1" bg2="lt2" tx2="dk2" accent1="accent1" accent2="accent2" accent3="accent3" accent4="accent4" accent5="accent5" accent6="accent6" hlink="hlink" folHlink="folHlink"/>
  <p:sldLayoutIdLst>
    <p:sldLayoutId id="2147484580" r:id="rId1"/>
    <p:sldLayoutId id="2147484581" r:id="rId2"/>
    <p:sldLayoutId id="2147484582" r:id="rId3"/>
    <p:sldLayoutId id="2147484583" r:id="rId4"/>
    <p:sldLayoutId id="2147484584" r:id="rId5"/>
    <p:sldLayoutId id="2147484585" r:id="rId6"/>
    <p:sldLayoutId id="2147484586" r:id="rId7"/>
    <p:sldLayoutId id="2147484587" r:id="rId8"/>
    <p:sldLayoutId id="2147484588" r:id="rId9"/>
    <p:sldLayoutId id="2147484589" r:id="rId10"/>
    <p:sldLayoutId id="2147484590" r:id="rId11"/>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4800600"/>
            <a:ext cx="9144000" cy="342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4750737"/>
            <a:ext cx="9144001" cy="494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822960" y="214953"/>
            <a:ext cx="7543800" cy="1088068"/>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822960" y="1384301"/>
            <a:ext cx="7543800" cy="301752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2961" y="4844839"/>
            <a:ext cx="1854203" cy="273844"/>
          </a:xfrm>
          <a:prstGeom prst="rect">
            <a:avLst/>
          </a:prstGeom>
        </p:spPr>
        <p:txBody>
          <a:bodyPr vert="horz" lIns="91440" tIns="45720" rIns="91440" bIns="45720" rtlCol="0" anchor="ctr"/>
          <a:lstStyle>
            <a:lvl1pPr algn="l">
              <a:defRPr sz="675">
                <a:solidFill>
                  <a:srgbClr val="FFFFFF"/>
                </a:solidFill>
              </a:defRPr>
            </a:lvl1pPr>
          </a:lstStyle>
          <a:p>
            <a:fld id="{98624D31-43A5-475A-80CF-332C9F6DCF35}" type="datetimeFigureOut">
              <a:rPr lang="en-US" dirty="0"/>
              <a:t>7/18/2025</a:t>
            </a:fld>
            <a:endParaRPr lang="en-US" dirty="0"/>
          </a:p>
        </p:txBody>
      </p:sp>
      <p:sp>
        <p:nvSpPr>
          <p:cNvPr id="5" name="Footer Placeholder 4"/>
          <p:cNvSpPr>
            <a:spLocks noGrp="1"/>
          </p:cNvSpPr>
          <p:nvPr>
            <p:ph type="ftr" sz="quarter" idx="3"/>
          </p:nvPr>
        </p:nvSpPr>
        <p:spPr>
          <a:xfrm>
            <a:off x="2764639" y="4844839"/>
            <a:ext cx="3617103" cy="273844"/>
          </a:xfrm>
          <a:prstGeom prst="rect">
            <a:avLst/>
          </a:prstGeom>
        </p:spPr>
        <p:txBody>
          <a:bodyPr vert="horz" lIns="91440" tIns="45720" rIns="91440" bIns="45720" rtlCol="0" anchor="ctr"/>
          <a:lstStyle>
            <a:lvl1pPr algn="ctr">
              <a:defRPr sz="675"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7425344" y="4844839"/>
            <a:ext cx="984019" cy="273844"/>
          </a:xfrm>
          <a:prstGeom prst="rect">
            <a:avLst/>
          </a:prstGeom>
        </p:spPr>
        <p:txBody>
          <a:bodyPr vert="horz" lIns="91440" tIns="45720" rIns="91440" bIns="45720" rtlCol="0" anchor="ctr"/>
          <a:lstStyle>
            <a:lvl1pPr algn="r">
              <a:defRPr sz="788">
                <a:solidFill>
                  <a:srgbClr val="FFFFFF"/>
                </a:solidFill>
              </a:defRPr>
            </a:lvl1pPr>
          </a:lstStyle>
          <a:p>
            <a:fld id="{4FAB73BC-B049-4115-A692-8D63A059BFB8}" type="slidenum">
              <a:rPr lang="en-US" dirty="0"/>
              <a:pPr/>
              <a:t>‹#›</a:t>
            </a:fld>
            <a:endParaRPr lang="en-US" dirty="0"/>
          </a:p>
        </p:txBody>
      </p:sp>
      <p:cxnSp>
        <p:nvCxnSpPr>
          <p:cNvPr id="10" name="Straight Connector 9"/>
          <p:cNvCxnSpPr/>
          <p:nvPr/>
        </p:nvCxnSpPr>
        <p:spPr>
          <a:xfrm>
            <a:off x="895149" y="1303384"/>
            <a:ext cx="74752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71601412"/>
      </p:ext>
    </p:extLst>
  </p:cSld>
  <p:clrMap bg1="lt1" tx1="dk1" bg2="lt2" tx2="dk2" accent1="accent1" accent2="accent2" accent3="accent3" accent4="accent4" accent5="accent5" accent6="accent6" hlink="hlink" folHlink="folHlink"/>
  <p:sldLayoutIdLst>
    <p:sldLayoutId id="2147484619" r:id="rId1"/>
    <p:sldLayoutId id="2147484620" r:id="rId2"/>
    <p:sldLayoutId id="2147484621" r:id="rId3"/>
    <p:sldLayoutId id="2147484622" r:id="rId4"/>
    <p:sldLayoutId id="2147484623" r:id="rId5"/>
    <p:sldLayoutId id="2147484624" r:id="rId6"/>
    <p:sldLayoutId id="2147484625" r:id="rId7"/>
    <p:sldLayoutId id="2147484626" r:id="rId8"/>
    <p:sldLayoutId id="2147484627" r:id="rId9"/>
    <p:sldLayoutId id="2147484628" r:id="rId10"/>
    <p:sldLayoutId id="2147484629" r:id="rId11"/>
  </p:sldLayoutIdLst>
  <p:hf hdr="0" ftr="0" dt="0"/>
  <p:txStyles>
    <p:titleStyle>
      <a:lvl1pPr algn="l" defTabSz="685800" rtl="0" eaLnBrk="1" latinLnBrk="0" hangingPunct="1">
        <a:lnSpc>
          <a:spcPct val="85000"/>
        </a:lnSpc>
        <a:spcBef>
          <a:spcPct val="0"/>
        </a:spcBef>
        <a:buNone/>
        <a:defRPr sz="3600" kern="1200" spc="-38" baseline="0">
          <a:solidFill>
            <a:schemeClr val="tx1">
              <a:lumMod val="75000"/>
              <a:lumOff val="25000"/>
            </a:schemeClr>
          </a:solidFill>
          <a:latin typeface="+mj-lt"/>
          <a:ea typeface="+mj-ea"/>
          <a:cs typeface="+mj-cs"/>
        </a:defRPr>
      </a:lvl1pPr>
    </p:titleStyle>
    <p:bodyStyle>
      <a:lvl1pPr marL="68580" indent="-68580" algn="l" defTabSz="685800" rtl="0" eaLnBrk="1" latinLnBrk="0" hangingPunct="1">
        <a:lnSpc>
          <a:spcPct val="90000"/>
        </a:lnSpc>
        <a:spcBef>
          <a:spcPts val="900"/>
        </a:spcBef>
        <a:spcAft>
          <a:spcPts val="150"/>
        </a:spcAft>
        <a:buClr>
          <a:schemeClr val="accent1"/>
        </a:buClr>
        <a:buSzPct val="100000"/>
        <a:buFont typeface="Calibri" panose="020F0502020204030204" pitchFamily="34" charset="0"/>
        <a:buChar char=" "/>
        <a:defRPr sz="1500" kern="1200">
          <a:solidFill>
            <a:schemeClr val="tx1">
              <a:lumMod val="75000"/>
              <a:lumOff val="25000"/>
            </a:schemeClr>
          </a:solidFill>
          <a:latin typeface="+mn-lt"/>
          <a:ea typeface="+mn-ea"/>
          <a:cs typeface="+mn-cs"/>
        </a:defRPr>
      </a:lvl1pPr>
      <a:lvl2pPr marL="288036" indent="-137160" algn="l" defTabSz="685800" rtl="0" eaLnBrk="1" latinLnBrk="0" hangingPunct="1">
        <a:lnSpc>
          <a:spcPct val="90000"/>
        </a:lnSpc>
        <a:spcBef>
          <a:spcPts val="150"/>
        </a:spcBef>
        <a:spcAft>
          <a:spcPts val="300"/>
        </a:spcAft>
        <a:buClr>
          <a:schemeClr val="accent1"/>
        </a:buClr>
        <a:buFont typeface="Calibri" pitchFamily="34" charset="0"/>
        <a:buChar char="◦"/>
        <a:defRPr sz="1350" kern="1200">
          <a:solidFill>
            <a:schemeClr val="tx1">
              <a:lumMod val="75000"/>
              <a:lumOff val="25000"/>
            </a:schemeClr>
          </a:solidFill>
          <a:latin typeface="+mn-lt"/>
          <a:ea typeface="+mn-ea"/>
          <a:cs typeface="+mn-cs"/>
        </a:defRPr>
      </a:lvl2pPr>
      <a:lvl3pPr marL="425196" indent="-13716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3pPr>
      <a:lvl4pPr marL="562356" indent="-13716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4pPr>
      <a:lvl5pPr marL="699516" indent="-13716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5pPr>
      <a:lvl6pPr marL="8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6pPr>
      <a:lvl7pPr marL="9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7pPr>
      <a:lvl8pPr marL="11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8pPr>
      <a:lvl9pPr marL="12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8.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9.jpeg"/></Relationships>
</file>

<file path=ppt/slides/_rels/slide1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28.jpg"/></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hyperlink" Target="https://datagy.io/python-remove-special-characters-from-string/"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2.jpeg"/><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cxnSp>
        <p:nvCxnSpPr>
          <p:cNvPr id="346" name="Google Shape;346;p36"/>
          <p:cNvCxnSpPr>
            <a:cxnSpLocks/>
          </p:cNvCxnSpPr>
          <p:nvPr/>
        </p:nvCxnSpPr>
        <p:spPr>
          <a:xfrm>
            <a:off x="-7799" y="2801093"/>
            <a:ext cx="1777887" cy="0"/>
          </a:xfrm>
          <a:prstGeom prst="straightConnector1">
            <a:avLst/>
          </a:prstGeom>
          <a:noFill/>
          <a:ln w="19050" cap="flat" cmpd="sng">
            <a:solidFill>
              <a:schemeClr val="dk1"/>
            </a:solidFill>
            <a:prstDash val="solid"/>
            <a:round/>
            <a:headEnd type="none" w="med" len="med"/>
            <a:tailEnd type="none" w="med" len="med"/>
          </a:ln>
        </p:spPr>
      </p:cxnSp>
      <p:sp>
        <p:nvSpPr>
          <p:cNvPr id="2" name="Rectangle: Rounded Corners 1">
            <a:extLst>
              <a:ext uri="{FF2B5EF4-FFF2-40B4-BE49-F238E27FC236}">
                <a16:creationId xmlns="" xmlns:a16="http://schemas.microsoft.com/office/drawing/2014/main" id="{B8770362-8FA6-8096-A3D6-8431C61229D3}"/>
              </a:ext>
            </a:extLst>
          </p:cNvPr>
          <p:cNvSpPr/>
          <p:nvPr/>
        </p:nvSpPr>
        <p:spPr>
          <a:xfrm>
            <a:off x="1918942" y="111494"/>
            <a:ext cx="4862622" cy="552697"/>
          </a:xfrm>
          <a:prstGeom prst="roundRect">
            <a:avLst/>
          </a:prstGeom>
          <a:solidFill>
            <a:schemeClr val="bg1"/>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3">
            <a:schemeClr val="lt1"/>
          </a:lnRef>
          <a:fillRef idx="1">
            <a:schemeClr val="accent2"/>
          </a:fillRef>
          <a:effectRef idx="1">
            <a:schemeClr val="accent2"/>
          </a:effectRef>
          <a:fontRef idx="minor">
            <a:schemeClr val="lt1"/>
          </a:fontRef>
        </p:style>
        <p:txBody>
          <a:bodyPr rtlCol="0" anchor="ctr"/>
          <a:lstStyle/>
          <a:p>
            <a:pPr algn="ctr"/>
            <a:r>
              <a:rPr lang="en-US" sz="2000" dirty="0" smtClean="0">
                <a:solidFill>
                  <a:schemeClr val="bg2">
                    <a:lumMod val="90000"/>
                  </a:schemeClr>
                </a:solidFill>
                <a:latin typeface="Britannic Bold" panose="020B0903060703020204" pitchFamily="34" charset="0"/>
              </a:rPr>
              <a:t>Dhaka University of Engineering &amp; Technology</a:t>
            </a:r>
            <a:endParaRPr lang="en-IN" sz="2000" dirty="0">
              <a:solidFill>
                <a:schemeClr val="bg2">
                  <a:lumMod val="90000"/>
                </a:schemeClr>
              </a:solidFill>
              <a:latin typeface="Britannic Bold" panose="020B0903060703020204" pitchFamily="34" charset="0"/>
            </a:endParaRPr>
          </a:p>
        </p:txBody>
      </p:sp>
      <p:sp>
        <p:nvSpPr>
          <p:cNvPr id="3" name="Flowchart: Alternate Process 2">
            <a:extLst>
              <a:ext uri="{FF2B5EF4-FFF2-40B4-BE49-F238E27FC236}">
                <a16:creationId xmlns="" xmlns:a16="http://schemas.microsoft.com/office/drawing/2014/main" id="{CF0294A7-0A64-8D8B-BA84-928378DB037F}"/>
              </a:ext>
            </a:extLst>
          </p:cNvPr>
          <p:cNvSpPr/>
          <p:nvPr/>
        </p:nvSpPr>
        <p:spPr>
          <a:xfrm>
            <a:off x="964020" y="835545"/>
            <a:ext cx="6795664" cy="493779"/>
          </a:xfrm>
          <a:prstGeom prst="flowChartAlternateProcess">
            <a:avLst/>
          </a:prstGeom>
          <a:solidFill>
            <a:schemeClr val="bg1"/>
          </a:solidFill>
          <a:ln>
            <a:noFill/>
          </a:ln>
          <a:effectLst>
            <a:glow rad="63500">
              <a:schemeClr val="accent1">
                <a:satMod val="175000"/>
                <a:alpha val="40000"/>
              </a:schemeClr>
            </a:glow>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2000" dirty="0">
                <a:solidFill>
                  <a:schemeClr val="tx1"/>
                </a:solidFill>
                <a:latin typeface="Berlin Sans FB" panose="020E0602020502020306" pitchFamily="34" charset="0"/>
              </a:rPr>
              <a:t>FAKE NEWS DETECTION USING MACHINE LEARNING</a:t>
            </a:r>
            <a:endParaRPr lang="en-IN" sz="2000" dirty="0">
              <a:solidFill>
                <a:schemeClr val="tx1"/>
              </a:solidFill>
              <a:latin typeface="Berlin Sans FB" panose="020E0602020502020306" pitchFamily="34" charset="0"/>
            </a:endParaRPr>
          </a:p>
        </p:txBody>
      </p:sp>
      <p:sp>
        <p:nvSpPr>
          <p:cNvPr id="11" name="Rectangle: Diagonal Corners Rounded 10">
            <a:extLst>
              <a:ext uri="{FF2B5EF4-FFF2-40B4-BE49-F238E27FC236}">
                <a16:creationId xmlns="" xmlns:a16="http://schemas.microsoft.com/office/drawing/2014/main" id="{F15C6D87-3A09-A170-47E0-204BE559DEDD}"/>
              </a:ext>
            </a:extLst>
          </p:cNvPr>
          <p:cNvSpPr/>
          <p:nvPr/>
        </p:nvSpPr>
        <p:spPr>
          <a:xfrm>
            <a:off x="0" y="2375448"/>
            <a:ext cx="1777887" cy="371544"/>
          </a:xfrm>
          <a:prstGeom prst="round2Diag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Presented by</a:t>
            </a:r>
            <a:endParaRPr lang="en-IN" sz="1600" dirty="0"/>
          </a:p>
        </p:txBody>
      </p:sp>
      <p:sp>
        <p:nvSpPr>
          <p:cNvPr id="15" name="TextBox 14">
            <a:extLst>
              <a:ext uri="{FF2B5EF4-FFF2-40B4-BE49-F238E27FC236}">
                <a16:creationId xmlns="" xmlns:a16="http://schemas.microsoft.com/office/drawing/2014/main" id="{8A279F3C-F4E5-4D66-88BE-E62CB01B55A6}"/>
              </a:ext>
            </a:extLst>
          </p:cNvPr>
          <p:cNvSpPr txBox="1"/>
          <p:nvPr/>
        </p:nvSpPr>
        <p:spPr>
          <a:xfrm>
            <a:off x="58957" y="2801093"/>
            <a:ext cx="3437860" cy="1384995"/>
          </a:xfrm>
          <a:prstGeom prst="rect">
            <a:avLst/>
          </a:prstGeom>
          <a:noFill/>
        </p:spPr>
        <p:txBody>
          <a:bodyPr wrap="square" rtlCol="0">
            <a:spAutoFit/>
          </a:bodyPr>
          <a:lstStyle/>
          <a:p>
            <a:pPr algn="just">
              <a:lnSpc>
                <a:spcPct val="150000"/>
              </a:lnSpc>
            </a:pPr>
            <a:r>
              <a:rPr lang="en-US" dirty="0" smtClean="0"/>
              <a:t>Abdul </a:t>
            </a:r>
            <a:r>
              <a:rPr lang="en-US" dirty="0" err="1" smtClean="0"/>
              <a:t>Owadud</a:t>
            </a:r>
            <a:r>
              <a:rPr lang="en-US" dirty="0" smtClean="0"/>
              <a:t> Raton (214033)</a:t>
            </a:r>
          </a:p>
          <a:p>
            <a:pPr algn="just">
              <a:lnSpc>
                <a:spcPct val="150000"/>
              </a:lnSpc>
            </a:pPr>
            <a:r>
              <a:rPr lang="en-US" dirty="0" smtClean="0"/>
              <a:t>Md. </a:t>
            </a:r>
            <a:r>
              <a:rPr lang="en-US" dirty="0" err="1" smtClean="0"/>
              <a:t>Imon</a:t>
            </a:r>
            <a:r>
              <a:rPr lang="en-US" dirty="0" smtClean="0"/>
              <a:t> </a:t>
            </a:r>
            <a:r>
              <a:rPr lang="en-US" dirty="0" err="1" smtClean="0"/>
              <a:t>Hossain</a:t>
            </a:r>
            <a:r>
              <a:rPr lang="en-US" dirty="0" smtClean="0"/>
              <a:t> (214039)</a:t>
            </a:r>
          </a:p>
          <a:p>
            <a:pPr algn="just">
              <a:lnSpc>
                <a:spcPct val="150000"/>
              </a:lnSpc>
            </a:pPr>
            <a:r>
              <a:rPr lang="en-US" dirty="0" err="1" smtClean="0"/>
              <a:t>Mesbaul</a:t>
            </a:r>
            <a:r>
              <a:rPr lang="en-US" dirty="0" smtClean="0"/>
              <a:t> </a:t>
            </a:r>
            <a:r>
              <a:rPr lang="en-US" dirty="0" err="1" smtClean="0"/>
              <a:t>Alam</a:t>
            </a:r>
            <a:r>
              <a:rPr lang="en-US" dirty="0" smtClean="0"/>
              <a:t> (214040)</a:t>
            </a:r>
          </a:p>
          <a:p>
            <a:pPr algn="just">
              <a:lnSpc>
                <a:spcPct val="150000"/>
              </a:lnSpc>
            </a:pPr>
            <a:r>
              <a:rPr lang="en-US" dirty="0" smtClean="0"/>
              <a:t>Md. Al </a:t>
            </a:r>
            <a:r>
              <a:rPr lang="en-US" dirty="0" err="1" smtClean="0"/>
              <a:t>Fahad</a:t>
            </a:r>
            <a:r>
              <a:rPr lang="en-US" dirty="0" smtClean="0"/>
              <a:t> (214041)</a:t>
            </a:r>
            <a:endParaRPr lang="en-US" dirty="0"/>
          </a:p>
        </p:txBody>
      </p:sp>
      <p:sp>
        <p:nvSpPr>
          <p:cNvPr id="20" name="Rectangle: Diagonal Corners Rounded 19">
            <a:extLst>
              <a:ext uri="{FF2B5EF4-FFF2-40B4-BE49-F238E27FC236}">
                <a16:creationId xmlns="" xmlns:a16="http://schemas.microsoft.com/office/drawing/2014/main" id="{DC944612-8CAF-C603-BACA-EDA25C3E3C08}"/>
              </a:ext>
            </a:extLst>
          </p:cNvPr>
          <p:cNvSpPr/>
          <p:nvPr/>
        </p:nvSpPr>
        <p:spPr>
          <a:xfrm>
            <a:off x="7140667" y="2003904"/>
            <a:ext cx="2003333" cy="371544"/>
          </a:xfrm>
          <a:prstGeom prst="round2Diag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Guided by</a:t>
            </a:r>
            <a:endParaRPr lang="en-IN" sz="1600" dirty="0"/>
          </a:p>
        </p:txBody>
      </p:sp>
      <p:sp>
        <p:nvSpPr>
          <p:cNvPr id="21" name="TextBox 20">
            <a:extLst>
              <a:ext uri="{FF2B5EF4-FFF2-40B4-BE49-F238E27FC236}">
                <a16:creationId xmlns="" xmlns:a16="http://schemas.microsoft.com/office/drawing/2014/main" id="{E28717D7-BBB5-BAC6-2131-84B7F22B53BC}"/>
              </a:ext>
            </a:extLst>
          </p:cNvPr>
          <p:cNvSpPr txBox="1"/>
          <p:nvPr/>
        </p:nvSpPr>
        <p:spPr>
          <a:xfrm>
            <a:off x="6850966" y="2427618"/>
            <a:ext cx="2424312" cy="523220"/>
          </a:xfrm>
          <a:prstGeom prst="rect">
            <a:avLst/>
          </a:prstGeom>
          <a:noFill/>
        </p:spPr>
        <p:txBody>
          <a:bodyPr wrap="square" rtlCol="0">
            <a:spAutoFit/>
          </a:bodyPr>
          <a:lstStyle/>
          <a:p>
            <a:r>
              <a:rPr lang="en-US" dirty="0" smtClean="0"/>
              <a:t>Mr. </a:t>
            </a:r>
            <a:r>
              <a:rPr lang="en-US" dirty="0" err="1" smtClean="0"/>
              <a:t>Khawza</a:t>
            </a:r>
            <a:r>
              <a:rPr lang="en-US" dirty="0" smtClean="0"/>
              <a:t> Imran </a:t>
            </a:r>
            <a:r>
              <a:rPr lang="en-US" dirty="0" err="1" smtClean="0"/>
              <a:t>Masud</a:t>
            </a:r>
            <a:endParaRPr lang="en-US" dirty="0" smtClean="0"/>
          </a:p>
          <a:p>
            <a:r>
              <a:rPr lang="en-US" dirty="0" err="1" smtClean="0"/>
              <a:t>Mst</a:t>
            </a:r>
            <a:r>
              <a:rPr lang="en-US" dirty="0" smtClean="0"/>
              <a:t>. </a:t>
            </a:r>
            <a:r>
              <a:rPr lang="en-US" dirty="0" err="1" smtClean="0"/>
              <a:t>Sumaya</a:t>
            </a:r>
            <a:r>
              <a:rPr lang="en-US" dirty="0" smtClean="0"/>
              <a:t> </a:t>
            </a:r>
            <a:r>
              <a:rPr lang="en-US" dirty="0" err="1" smtClean="0"/>
              <a:t>Khatun</a:t>
            </a:r>
            <a:endParaRPr lang="en-IN" dirty="0"/>
          </a:p>
        </p:txBody>
      </p:sp>
      <p:cxnSp>
        <p:nvCxnSpPr>
          <p:cNvPr id="22" name="Google Shape;346;p36">
            <a:extLst>
              <a:ext uri="{FF2B5EF4-FFF2-40B4-BE49-F238E27FC236}">
                <a16:creationId xmlns="" xmlns:a16="http://schemas.microsoft.com/office/drawing/2014/main" id="{AE2815A3-E3B2-6ADF-7454-EC76C398B4FB}"/>
              </a:ext>
            </a:extLst>
          </p:cNvPr>
          <p:cNvCxnSpPr>
            <a:cxnSpLocks/>
          </p:cNvCxnSpPr>
          <p:nvPr/>
        </p:nvCxnSpPr>
        <p:spPr>
          <a:xfrm>
            <a:off x="7166173" y="2421869"/>
            <a:ext cx="1955676" cy="0"/>
          </a:xfrm>
          <a:prstGeom prst="straightConnector1">
            <a:avLst/>
          </a:prstGeom>
          <a:noFill/>
          <a:ln w="19050" cap="flat" cmpd="sng">
            <a:solidFill>
              <a:schemeClr val="dk1"/>
            </a:solidFill>
            <a:prstDash val="solid"/>
            <a:round/>
            <a:headEnd type="none" w="med" len="med"/>
            <a:tailEnd type="none" w="med" len="med"/>
          </a:ln>
        </p:spPr>
      </p:cxnSp>
      <p:sp>
        <p:nvSpPr>
          <p:cNvPr id="23" name="TextBox 22">
            <a:extLst>
              <a:ext uri="{FF2B5EF4-FFF2-40B4-BE49-F238E27FC236}">
                <a16:creationId xmlns="" xmlns:a16="http://schemas.microsoft.com/office/drawing/2014/main" id="{8BD05CB3-3B13-0F48-7729-2C139BE16854}"/>
              </a:ext>
            </a:extLst>
          </p:cNvPr>
          <p:cNvSpPr txBox="1"/>
          <p:nvPr/>
        </p:nvSpPr>
        <p:spPr>
          <a:xfrm>
            <a:off x="2975521" y="3365018"/>
            <a:ext cx="3610829" cy="584775"/>
          </a:xfrm>
          <a:prstGeom prst="rect">
            <a:avLst/>
          </a:prstGeom>
          <a:noFill/>
        </p:spPr>
        <p:txBody>
          <a:bodyPr wrap="square" rtlCol="0">
            <a:spAutoFit/>
          </a:bodyPr>
          <a:lstStyle/>
          <a:p>
            <a:pPr algn="ctr"/>
            <a:r>
              <a:rPr lang="en-US" sz="1600" dirty="0" smtClean="0">
                <a:solidFill>
                  <a:schemeClr val="bg1">
                    <a:lumMod val="50000"/>
                  </a:schemeClr>
                </a:solidFill>
                <a:latin typeface="Bahnschrift Condensed" pitchFamily="34" charset="0"/>
              </a:rPr>
              <a:t>Course Name: Information System Design and Information</a:t>
            </a:r>
            <a:endParaRPr lang="en-US" sz="1600" dirty="0">
              <a:solidFill>
                <a:schemeClr val="bg1">
                  <a:lumMod val="50000"/>
                </a:schemeClr>
              </a:solidFill>
              <a:latin typeface="Bahnschrift Condensed" pitchFamily="34" charset="0"/>
            </a:endParaRPr>
          </a:p>
        </p:txBody>
      </p:sp>
      <p:sp>
        <p:nvSpPr>
          <p:cNvPr id="24" name="Rectangle 23">
            <a:extLst>
              <a:ext uri="{FF2B5EF4-FFF2-40B4-BE49-F238E27FC236}">
                <a16:creationId xmlns="" xmlns:a16="http://schemas.microsoft.com/office/drawing/2014/main" id="{0C867A8F-4747-9A72-CC76-B7D263E18905}"/>
              </a:ext>
            </a:extLst>
          </p:cNvPr>
          <p:cNvSpPr/>
          <p:nvPr/>
        </p:nvSpPr>
        <p:spPr>
          <a:xfrm>
            <a:off x="-1" y="4639875"/>
            <a:ext cx="7067105" cy="514710"/>
          </a:xfrm>
          <a:prstGeom prst="rect">
            <a:avLst/>
          </a:prstGeom>
          <a:solidFill>
            <a:srgbClr val="D5096F"/>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bg1"/>
                </a:solidFill>
                <a:latin typeface="Lato" panose="020F0502020204030203" pitchFamily="34" charset="0"/>
              </a:rPr>
              <a:t>Dept. of Computer Science and Engineering</a:t>
            </a:r>
            <a:endParaRPr lang="en-IN" sz="2800" dirty="0">
              <a:solidFill>
                <a:schemeClr val="bg1"/>
              </a:solidFill>
            </a:endParaRPr>
          </a:p>
        </p:txBody>
      </p:sp>
      <p:sp>
        <p:nvSpPr>
          <p:cNvPr id="25" name="Rectangle 24">
            <a:extLst>
              <a:ext uri="{FF2B5EF4-FFF2-40B4-BE49-F238E27FC236}">
                <a16:creationId xmlns="" xmlns:a16="http://schemas.microsoft.com/office/drawing/2014/main" id="{199CD386-259B-F4FC-E64C-61F8F602EC6A}"/>
              </a:ext>
            </a:extLst>
          </p:cNvPr>
          <p:cNvSpPr/>
          <p:nvPr/>
        </p:nvSpPr>
        <p:spPr>
          <a:xfrm>
            <a:off x="7067106" y="4644553"/>
            <a:ext cx="1545265" cy="503625"/>
          </a:xfrm>
          <a:prstGeom prst="rect">
            <a:avLst/>
          </a:prstGeom>
          <a:solidFill>
            <a:srgbClr val="6C2E9A"/>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bg1"/>
                </a:solidFill>
                <a:latin typeface="Lato" panose="020F0502020204030203" pitchFamily="34" charset="0"/>
              </a:rPr>
              <a:t>20-07-25</a:t>
            </a:r>
            <a:endParaRPr lang="en-IN" sz="2400" dirty="0">
              <a:solidFill>
                <a:schemeClr val="bg1"/>
              </a:solidFill>
            </a:endParaRPr>
          </a:p>
        </p:txBody>
      </p:sp>
      <p:sp>
        <p:nvSpPr>
          <p:cNvPr id="26" name="Rectangle 25">
            <a:extLst>
              <a:ext uri="{FF2B5EF4-FFF2-40B4-BE49-F238E27FC236}">
                <a16:creationId xmlns="" xmlns:a16="http://schemas.microsoft.com/office/drawing/2014/main" id="{31A16892-FB2C-26A8-87D9-3738698FCCF3}"/>
              </a:ext>
            </a:extLst>
          </p:cNvPr>
          <p:cNvSpPr/>
          <p:nvPr/>
        </p:nvSpPr>
        <p:spPr>
          <a:xfrm>
            <a:off x="8612373" y="4639875"/>
            <a:ext cx="531628" cy="503625"/>
          </a:xfrm>
          <a:prstGeom prst="rect">
            <a:avLst/>
          </a:prstGeom>
          <a:solidFill>
            <a:srgbClr val="FFA401"/>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0" i="0" u="none" strike="noStrike" dirty="0">
                <a:solidFill>
                  <a:schemeClr val="bg1"/>
                </a:solidFill>
                <a:effectLst/>
                <a:latin typeface="Lato" panose="020F0502020204030203" pitchFamily="34" charset="0"/>
              </a:rPr>
              <a:t>1</a:t>
            </a:r>
            <a:endParaRPr lang="en-IN" sz="2400" dirty="0">
              <a:solidFill>
                <a:schemeClr val="bg1"/>
              </a:solidFill>
            </a:endParaRPr>
          </a:p>
        </p:txBody>
      </p:sp>
      <p:pic>
        <p:nvPicPr>
          <p:cNvPr id="6" name="Picture 5">
            <a:extLst>
              <a:ext uri="{FF2B5EF4-FFF2-40B4-BE49-F238E27FC236}">
                <a16:creationId xmlns="" xmlns:a16="http://schemas.microsoft.com/office/drawing/2014/main" id="{4174F22F-4772-7989-D18C-555AD5895B95}"/>
              </a:ext>
            </a:extLst>
          </p:cNvPr>
          <p:cNvPicPr>
            <a:picLocks noChangeAspect="1"/>
          </p:cNvPicPr>
          <p:nvPr/>
        </p:nvPicPr>
        <p:blipFill>
          <a:blip r:embed="rId3"/>
          <a:stretch>
            <a:fillRect/>
          </a:stretch>
        </p:blipFill>
        <p:spPr>
          <a:xfrm>
            <a:off x="2864177" y="1014964"/>
            <a:ext cx="3310789" cy="2483092"/>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87864" y="212113"/>
            <a:ext cx="904156" cy="904156"/>
          </a:xfrm>
          <a:prstGeom prst="rect">
            <a:avLst/>
          </a:prstGeom>
        </p:spPr>
      </p:pic>
    </p:spTree>
    <p:extLst>
      <p:ext uri="{BB962C8B-B14F-4D97-AF65-F5344CB8AC3E}">
        <p14:creationId xmlns:p14="http://schemas.microsoft.com/office/powerpoint/2010/main" val="91288903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bg2">
                <a:alpha val="98000"/>
                <a:lumMod val="57000"/>
                <a:lumOff val="43000"/>
              </a:schemeClr>
            </a:gs>
            <a:gs pos="100000">
              <a:schemeClr val="accent2">
                <a:alpha val="0"/>
                <a:lumMod val="0"/>
                <a:lumOff val="100000"/>
              </a:schemeClr>
            </a:gs>
          </a:gsLst>
          <a:lin ang="0" scaled="1"/>
          <a:tileRect/>
        </a:gradFill>
        <a:effectLst/>
      </p:bgPr>
    </p:bg>
    <p:spTree>
      <p:nvGrpSpPr>
        <p:cNvPr id="1" name="Shape 343"/>
        <p:cNvGrpSpPr/>
        <p:nvPr/>
      </p:nvGrpSpPr>
      <p:grpSpPr>
        <a:xfrm>
          <a:off x="0" y="0"/>
          <a:ext cx="0" cy="0"/>
          <a:chOff x="0" y="0"/>
          <a:chExt cx="0" cy="0"/>
        </a:xfrm>
      </p:grpSpPr>
      <p:sp>
        <p:nvSpPr>
          <p:cNvPr id="24" name="Rectangle 23">
            <a:extLst>
              <a:ext uri="{FF2B5EF4-FFF2-40B4-BE49-F238E27FC236}">
                <a16:creationId xmlns="" xmlns:a16="http://schemas.microsoft.com/office/drawing/2014/main" id="{0C867A8F-4747-9A72-CC76-B7D263E18905}"/>
              </a:ext>
            </a:extLst>
          </p:cNvPr>
          <p:cNvSpPr/>
          <p:nvPr/>
        </p:nvSpPr>
        <p:spPr>
          <a:xfrm>
            <a:off x="-1" y="4639875"/>
            <a:ext cx="7067105" cy="514710"/>
          </a:xfrm>
          <a:prstGeom prst="rect">
            <a:avLst/>
          </a:prstGeom>
          <a:solidFill>
            <a:srgbClr val="D5096F"/>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solidFill>
                <a:latin typeface="Lato" panose="020F0502020204030203" pitchFamily="34" charset="0"/>
              </a:rPr>
              <a:t>Dept. of Computer Science and Engineering</a:t>
            </a:r>
            <a:endParaRPr lang="en-IN" sz="2800" dirty="0">
              <a:solidFill>
                <a:schemeClr val="bg1"/>
              </a:solidFill>
            </a:endParaRPr>
          </a:p>
        </p:txBody>
      </p:sp>
      <p:sp>
        <p:nvSpPr>
          <p:cNvPr id="25" name="Rectangle 24">
            <a:extLst>
              <a:ext uri="{FF2B5EF4-FFF2-40B4-BE49-F238E27FC236}">
                <a16:creationId xmlns="" xmlns:a16="http://schemas.microsoft.com/office/drawing/2014/main" id="{199CD386-259B-F4FC-E64C-61F8F602EC6A}"/>
              </a:ext>
            </a:extLst>
          </p:cNvPr>
          <p:cNvSpPr/>
          <p:nvPr/>
        </p:nvSpPr>
        <p:spPr>
          <a:xfrm>
            <a:off x="7067106" y="4644553"/>
            <a:ext cx="1545265" cy="503625"/>
          </a:xfrm>
          <a:prstGeom prst="rect">
            <a:avLst/>
          </a:prstGeom>
          <a:solidFill>
            <a:srgbClr val="6C2E9A"/>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latin typeface="Lato" panose="020F0502020204030203" pitchFamily="34" charset="0"/>
              </a:rPr>
              <a:t>20-07-25</a:t>
            </a:r>
            <a:endParaRPr lang="en-IN" sz="2400" dirty="0">
              <a:solidFill>
                <a:schemeClr val="bg1"/>
              </a:solidFill>
            </a:endParaRPr>
          </a:p>
        </p:txBody>
      </p:sp>
      <p:sp>
        <p:nvSpPr>
          <p:cNvPr id="26" name="Rectangle 25">
            <a:extLst>
              <a:ext uri="{FF2B5EF4-FFF2-40B4-BE49-F238E27FC236}">
                <a16:creationId xmlns="" xmlns:a16="http://schemas.microsoft.com/office/drawing/2014/main" id="{31A16892-FB2C-26A8-87D9-3738698FCCF3}"/>
              </a:ext>
            </a:extLst>
          </p:cNvPr>
          <p:cNvSpPr/>
          <p:nvPr/>
        </p:nvSpPr>
        <p:spPr>
          <a:xfrm>
            <a:off x="8612373" y="4639875"/>
            <a:ext cx="531628" cy="503625"/>
          </a:xfrm>
          <a:prstGeom prst="rect">
            <a:avLst/>
          </a:prstGeom>
          <a:solidFill>
            <a:srgbClr val="FFA401"/>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0" i="0" u="none" strike="noStrike" dirty="0" smtClean="0">
                <a:solidFill>
                  <a:schemeClr val="bg1"/>
                </a:solidFill>
                <a:effectLst/>
                <a:latin typeface="Lato" panose="020F0502020204030203" pitchFamily="34" charset="0"/>
              </a:rPr>
              <a:t>11</a:t>
            </a:r>
            <a:endParaRPr lang="en-IN" sz="2000" dirty="0">
              <a:solidFill>
                <a:schemeClr val="bg1"/>
              </a:solidFill>
            </a:endParaRPr>
          </a:p>
        </p:txBody>
      </p:sp>
      <p:sp>
        <p:nvSpPr>
          <p:cNvPr id="2" name="Speech Bubble: Rectangle 1">
            <a:extLst>
              <a:ext uri="{FF2B5EF4-FFF2-40B4-BE49-F238E27FC236}">
                <a16:creationId xmlns="" xmlns:a16="http://schemas.microsoft.com/office/drawing/2014/main" id="{E6937108-D90D-4750-A510-9F554EEF5D41}"/>
              </a:ext>
            </a:extLst>
          </p:cNvPr>
          <p:cNvSpPr/>
          <p:nvPr/>
        </p:nvSpPr>
        <p:spPr>
          <a:xfrm>
            <a:off x="-1" y="50412"/>
            <a:ext cx="9144000" cy="633701"/>
          </a:xfrm>
          <a:prstGeom prst="wedgeRectCallout">
            <a:avLst>
              <a:gd name="adj1" fmla="val -22977"/>
              <a:gd name="adj2" fmla="val 97846"/>
            </a:avLst>
          </a:prstGeom>
          <a:solidFill>
            <a:srgbClr val="00B0EE"/>
          </a:solidFill>
          <a:ln>
            <a:noFill/>
          </a:ln>
          <a:effectLst>
            <a:glow rad="101600">
              <a:schemeClr val="accent5">
                <a:satMod val="175000"/>
                <a:alpha val="40000"/>
              </a:schemeClr>
            </a:glow>
          </a:effectLst>
          <a:scene3d>
            <a:camera prst="orthographicFront">
              <a:rot lat="0" lon="0" rev="0"/>
            </a:camera>
            <a:lightRig rig="chilly" dir="t">
              <a:rot lat="0" lon="0" rev="18480000"/>
            </a:lightRig>
          </a:scene3d>
          <a:sp3d prstMaterial="clear">
            <a:bevelT h="63500"/>
          </a:sp3d>
        </p:spPr>
        <p:style>
          <a:lnRef idx="3">
            <a:schemeClr val="lt1"/>
          </a:lnRef>
          <a:fillRef idx="1">
            <a:schemeClr val="accent6"/>
          </a:fillRef>
          <a:effectRef idx="1">
            <a:schemeClr val="accent6"/>
          </a:effectRef>
          <a:fontRef idx="minor">
            <a:schemeClr val="lt1"/>
          </a:fontRef>
        </p:style>
        <p:txBody>
          <a:bodyPr rtlCol="0" anchor="ctr"/>
          <a:lstStyle/>
          <a:p>
            <a:pPr algn="ctr"/>
            <a:endParaRPr lang="en-IN" dirty="0"/>
          </a:p>
        </p:txBody>
      </p:sp>
      <p:sp>
        <p:nvSpPr>
          <p:cNvPr id="3" name="TextBox 2">
            <a:extLst>
              <a:ext uri="{FF2B5EF4-FFF2-40B4-BE49-F238E27FC236}">
                <a16:creationId xmlns="" xmlns:a16="http://schemas.microsoft.com/office/drawing/2014/main" id="{9FBCBFA1-7C16-1C33-0D9D-CD78B8799E82}"/>
              </a:ext>
            </a:extLst>
          </p:cNvPr>
          <p:cNvSpPr txBox="1"/>
          <p:nvPr/>
        </p:nvSpPr>
        <p:spPr>
          <a:xfrm>
            <a:off x="526723" y="277917"/>
            <a:ext cx="3791910" cy="369332"/>
          </a:xfrm>
          <a:prstGeom prst="rect">
            <a:avLst/>
          </a:prstGeom>
          <a:noFill/>
        </p:spPr>
        <p:txBody>
          <a:bodyPr wrap="square" rtlCol="0">
            <a:spAutoFit/>
          </a:bodyPr>
          <a:lstStyle/>
          <a:p>
            <a:pPr algn="ctr"/>
            <a:r>
              <a:rPr lang="en-US" sz="1800" b="1" kern="0" dirty="0">
                <a:effectLst/>
                <a:latin typeface="Times New Roman" panose="02020603050405020304" pitchFamily="18" charset="0"/>
                <a:ea typeface="Calibri" panose="020F0502020204030204" pitchFamily="34" charset="0"/>
              </a:rPr>
              <a:t>DATASETS</a:t>
            </a:r>
            <a:endParaRPr lang="en-IN" sz="1800" dirty="0"/>
          </a:p>
        </p:txBody>
      </p:sp>
      <p:pic>
        <p:nvPicPr>
          <p:cNvPr id="4" name="Picture 3">
            <a:extLst>
              <a:ext uri="{FF2B5EF4-FFF2-40B4-BE49-F238E27FC236}">
                <a16:creationId xmlns="" xmlns:a16="http://schemas.microsoft.com/office/drawing/2014/main" id="{98FC9A3D-2A01-EB37-3C88-9E987F824A3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6797" y="1052917"/>
            <a:ext cx="4051646" cy="2516648"/>
          </a:xfrm>
          <a:prstGeom prst="rect">
            <a:avLst/>
          </a:prstGeom>
          <a:noFill/>
          <a:ln>
            <a:noFill/>
          </a:ln>
        </p:spPr>
      </p:pic>
      <p:sp>
        <p:nvSpPr>
          <p:cNvPr id="7" name="TextBox 6">
            <a:extLst>
              <a:ext uri="{FF2B5EF4-FFF2-40B4-BE49-F238E27FC236}">
                <a16:creationId xmlns="" xmlns:a16="http://schemas.microsoft.com/office/drawing/2014/main" id="{F6F6E4C2-84DA-6BD3-8A4D-92B333BD011F}"/>
              </a:ext>
            </a:extLst>
          </p:cNvPr>
          <p:cNvSpPr txBox="1"/>
          <p:nvPr/>
        </p:nvSpPr>
        <p:spPr>
          <a:xfrm>
            <a:off x="63923" y="3569565"/>
            <a:ext cx="3998508" cy="954107"/>
          </a:xfrm>
          <a:prstGeom prst="rect">
            <a:avLst/>
          </a:prstGeom>
          <a:noFill/>
        </p:spPr>
        <p:txBody>
          <a:bodyPr wrap="square">
            <a:spAutoFit/>
          </a:bodyPr>
          <a:lstStyle/>
          <a:p>
            <a:pPr marL="0" lvl="0" indent="0" algn="ctr" rtl="0">
              <a:spcBef>
                <a:spcPts val="0"/>
              </a:spcBef>
              <a:spcAft>
                <a:spcPts val="0"/>
              </a:spcAft>
              <a:buNone/>
            </a:pPr>
            <a:r>
              <a:rPr lang="en-US" dirty="0">
                <a:latin typeface="Times New Roman" panose="02020603050405020304" pitchFamily="18" charset="0"/>
                <a:cs typeface="Times New Roman" panose="02020603050405020304" pitchFamily="18" charset="0"/>
              </a:rPr>
              <a:t>Fig.- True News Dataset</a:t>
            </a:r>
          </a:p>
          <a:p>
            <a:pPr marL="0" lvl="0" indent="0" algn="ctr" rtl="0">
              <a:spcBef>
                <a:spcPts val="0"/>
              </a:spcBef>
              <a:spcAft>
                <a:spcPts val="0"/>
              </a:spcAft>
              <a:buNone/>
            </a:pPr>
            <a:endParaRPr lang="en-US" dirty="0">
              <a:latin typeface="Times New Roman" panose="02020603050405020304" pitchFamily="18" charset="0"/>
              <a:cs typeface="Times New Roman" panose="02020603050405020304" pitchFamily="18" charset="0"/>
            </a:endParaRPr>
          </a:p>
          <a:p>
            <a:pPr marL="0" lvl="0" indent="0" algn="just" rtl="0">
              <a:spcBef>
                <a:spcPts val="0"/>
              </a:spcBef>
              <a:spcAft>
                <a:spcPts val="0"/>
              </a:spcAft>
              <a:buNone/>
            </a:pPr>
            <a:r>
              <a:rPr lang="en-US" kern="0" dirty="0">
                <a:effectLst/>
                <a:latin typeface="Times New Roman" panose="02020603050405020304" pitchFamily="18" charset="0"/>
                <a:ea typeface="Calibri" panose="020F0502020204030204" pitchFamily="34" charset="0"/>
                <a:cs typeface="Times New Roman" panose="02020603050405020304" pitchFamily="18" charset="0"/>
              </a:rPr>
              <a:t>This dataset will contain articles that have been identified and labeled as true news. </a:t>
            </a:r>
            <a:endParaRPr lang="en-US" sz="1100" dirty="0">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 xmlns:a16="http://schemas.microsoft.com/office/drawing/2014/main" id="{4E49C08D-80A7-20F4-573E-7FEC8924052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654603" y="1105436"/>
            <a:ext cx="4292600" cy="2504440"/>
          </a:xfrm>
          <a:prstGeom prst="rect">
            <a:avLst/>
          </a:prstGeom>
          <a:noFill/>
          <a:ln>
            <a:noFill/>
          </a:ln>
        </p:spPr>
      </p:pic>
      <p:sp>
        <p:nvSpPr>
          <p:cNvPr id="10" name="TextBox 9">
            <a:extLst>
              <a:ext uri="{FF2B5EF4-FFF2-40B4-BE49-F238E27FC236}">
                <a16:creationId xmlns="" xmlns:a16="http://schemas.microsoft.com/office/drawing/2014/main" id="{30F645D2-7C93-96F5-0AF2-9BB6E1E0EE6A}"/>
              </a:ext>
            </a:extLst>
          </p:cNvPr>
          <p:cNvSpPr txBox="1"/>
          <p:nvPr/>
        </p:nvSpPr>
        <p:spPr>
          <a:xfrm>
            <a:off x="4709159" y="3645483"/>
            <a:ext cx="4470941" cy="954107"/>
          </a:xfrm>
          <a:prstGeom prst="rect">
            <a:avLst/>
          </a:prstGeom>
          <a:noFill/>
        </p:spPr>
        <p:txBody>
          <a:bodyPr wrap="square">
            <a:spAutoFit/>
          </a:bodyPr>
          <a:lstStyle/>
          <a:p>
            <a:pPr marL="0" lvl="0" indent="0" algn="ctr" rtl="0">
              <a:spcBef>
                <a:spcPts val="0"/>
              </a:spcBef>
              <a:spcAft>
                <a:spcPts val="0"/>
              </a:spcAft>
              <a:buNone/>
            </a:pPr>
            <a:r>
              <a:rPr lang="en-US" dirty="0">
                <a:latin typeface="Times New Roman" panose="02020603050405020304" pitchFamily="18" charset="0"/>
                <a:cs typeface="Times New Roman" panose="02020603050405020304" pitchFamily="18" charset="0"/>
              </a:rPr>
              <a:t>Fig.- Fake News Dataset</a:t>
            </a:r>
          </a:p>
          <a:p>
            <a:pPr marL="0" lvl="0" indent="0" algn="ctr" rtl="0">
              <a:spcBef>
                <a:spcPts val="0"/>
              </a:spcBef>
              <a:spcAft>
                <a:spcPts val="0"/>
              </a:spcAft>
              <a:buNone/>
            </a:pPr>
            <a:endParaRPr lang="en-US" dirty="0">
              <a:latin typeface="Times New Roman" panose="02020603050405020304" pitchFamily="18" charset="0"/>
              <a:cs typeface="Times New Roman" panose="02020603050405020304" pitchFamily="18" charset="0"/>
            </a:endParaRPr>
          </a:p>
          <a:p>
            <a:pPr marL="0" lvl="0" indent="0" algn="just" rtl="0">
              <a:spcBef>
                <a:spcPts val="0"/>
              </a:spcBef>
              <a:spcAft>
                <a:spcPts val="0"/>
              </a:spcAft>
              <a:buNone/>
            </a:pPr>
            <a:r>
              <a:rPr lang="en-US" kern="0" dirty="0">
                <a:effectLst/>
                <a:latin typeface="Times New Roman" panose="02020603050405020304" pitchFamily="18" charset="0"/>
                <a:ea typeface="Calibri" panose="020F0502020204030204" pitchFamily="34" charset="0"/>
                <a:cs typeface="Times New Roman" panose="02020603050405020304" pitchFamily="18" charset="0"/>
              </a:rPr>
              <a:t>This dataset will consist of articles that have been verified and labeled as fake news.</a:t>
            </a:r>
            <a:endParaRPr lang="en-US" sz="11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58638286"/>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bg2">
                <a:alpha val="98000"/>
                <a:lumMod val="57000"/>
                <a:lumOff val="43000"/>
              </a:schemeClr>
            </a:gs>
            <a:gs pos="100000">
              <a:schemeClr val="accent2">
                <a:alpha val="0"/>
                <a:lumMod val="0"/>
                <a:lumOff val="100000"/>
              </a:schemeClr>
            </a:gs>
          </a:gsLst>
          <a:lin ang="0" scaled="1"/>
          <a:tileRect/>
        </a:gradFill>
        <a:effectLst/>
      </p:bgPr>
    </p:bg>
    <p:spTree>
      <p:nvGrpSpPr>
        <p:cNvPr id="1" name="Shape 343"/>
        <p:cNvGrpSpPr/>
        <p:nvPr/>
      </p:nvGrpSpPr>
      <p:grpSpPr>
        <a:xfrm>
          <a:off x="0" y="0"/>
          <a:ext cx="0" cy="0"/>
          <a:chOff x="0" y="0"/>
          <a:chExt cx="0" cy="0"/>
        </a:xfrm>
      </p:grpSpPr>
      <p:sp>
        <p:nvSpPr>
          <p:cNvPr id="24" name="Rectangle 23">
            <a:extLst>
              <a:ext uri="{FF2B5EF4-FFF2-40B4-BE49-F238E27FC236}">
                <a16:creationId xmlns="" xmlns:a16="http://schemas.microsoft.com/office/drawing/2014/main" id="{0C867A8F-4747-9A72-CC76-B7D263E18905}"/>
              </a:ext>
            </a:extLst>
          </p:cNvPr>
          <p:cNvSpPr/>
          <p:nvPr/>
        </p:nvSpPr>
        <p:spPr>
          <a:xfrm>
            <a:off x="-1" y="4639875"/>
            <a:ext cx="7067105" cy="514710"/>
          </a:xfrm>
          <a:prstGeom prst="rect">
            <a:avLst/>
          </a:prstGeom>
          <a:solidFill>
            <a:srgbClr val="D5096F"/>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solidFill>
                <a:latin typeface="Lato" panose="020F0502020204030203" pitchFamily="34" charset="0"/>
              </a:rPr>
              <a:t>Dept. of Computer Science and Engineering</a:t>
            </a:r>
            <a:endParaRPr lang="en-IN" sz="2800" dirty="0">
              <a:solidFill>
                <a:schemeClr val="bg1"/>
              </a:solidFill>
            </a:endParaRPr>
          </a:p>
        </p:txBody>
      </p:sp>
      <p:sp>
        <p:nvSpPr>
          <p:cNvPr id="25" name="Rectangle 24">
            <a:extLst>
              <a:ext uri="{FF2B5EF4-FFF2-40B4-BE49-F238E27FC236}">
                <a16:creationId xmlns="" xmlns:a16="http://schemas.microsoft.com/office/drawing/2014/main" id="{199CD386-259B-F4FC-E64C-61F8F602EC6A}"/>
              </a:ext>
            </a:extLst>
          </p:cNvPr>
          <p:cNvSpPr/>
          <p:nvPr/>
        </p:nvSpPr>
        <p:spPr>
          <a:xfrm>
            <a:off x="7067106" y="4644553"/>
            <a:ext cx="1545265" cy="503625"/>
          </a:xfrm>
          <a:prstGeom prst="rect">
            <a:avLst/>
          </a:prstGeom>
          <a:solidFill>
            <a:srgbClr val="6C2E9A"/>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latin typeface="Lato" panose="020F0502020204030203" pitchFamily="34" charset="0"/>
              </a:rPr>
              <a:t>20-07-25</a:t>
            </a:r>
            <a:endParaRPr lang="en-IN" sz="2400" dirty="0">
              <a:solidFill>
                <a:schemeClr val="bg1"/>
              </a:solidFill>
            </a:endParaRPr>
          </a:p>
        </p:txBody>
      </p:sp>
      <p:sp>
        <p:nvSpPr>
          <p:cNvPr id="26" name="Rectangle 25">
            <a:extLst>
              <a:ext uri="{FF2B5EF4-FFF2-40B4-BE49-F238E27FC236}">
                <a16:creationId xmlns="" xmlns:a16="http://schemas.microsoft.com/office/drawing/2014/main" id="{31A16892-FB2C-26A8-87D9-3738698FCCF3}"/>
              </a:ext>
            </a:extLst>
          </p:cNvPr>
          <p:cNvSpPr/>
          <p:nvPr/>
        </p:nvSpPr>
        <p:spPr>
          <a:xfrm>
            <a:off x="8612373" y="4639875"/>
            <a:ext cx="531628" cy="503625"/>
          </a:xfrm>
          <a:prstGeom prst="rect">
            <a:avLst/>
          </a:prstGeom>
          <a:solidFill>
            <a:srgbClr val="FFA401"/>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0" i="0" u="none" strike="noStrike" dirty="0" smtClean="0">
                <a:solidFill>
                  <a:schemeClr val="bg1"/>
                </a:solidFill>
                <a:effectLst/>
                <a:latin typeface="Lato" panose="020F0502020204030203" pitchFamily="34" charset="0"/>
              </a:rPr>
              <a:t>12</a:t>
            </a:r>
            <a:endParaRPr lang="en-IN" sz="2000" dirty="0">
              <a:solidFill>
                <a:schemeClr val="bg1"/>
              </a:solidFill>
            </a:endParaRPr>
          </a:p>
        </p:txBody>
      </p:sp>
      <p:sp>
        <p:nvSpPr>
          <p:cNvPr id="2" name="Speech Bubble: Rectangle 1">
            <a:extLst>
              <a:ext uri="{FF2B5EF4-FFF2-40B4-BE49-F238E27FC236}">
                <a16:creationId xmlns="" xmlns:a16="http://schemas.microsoft.com/office/drawing/2014/main" id="{E6937108-D90D-4750-A510-9F554EEF5D41}"/>
              </a:ext>
            </a:extLst>
          </p:cNvPr>
          <p:cNvSpPr/>
          <p:nvPr/>
        </p:nvSpPr>
        <p:spPr>
          <a:xfrm>
            <a:off x="-1" y="50412"/>
            <a:ext cx="9144000" cy="633701"/>
          </a:xfrm>
          <a:prstGeom prst="wedgeRectCallout">
            <a:avLst>
              <a:gd name="adj1" fmla="val -22977"/>
              <a:gd name="adj2" fmla="val 97846"/>
            </a:avLst>
          </a:prstGeom>
          <a:solidFill>
            <a:srgbClr val="00B0EE"/>
          </a:solidFill>
          <a:ln>
            <a:noFill/>
          </a:ln>
          <a:effectLst>
            <a:glow rad="101600">
              <a:schemeClr val="accent5">
                <a:satMod val="175000"/>
                <a:alpha val="40000"/>
              </a:schemeClr>
            </a:glow>
          </a:effectLst>
          <a:scene3d>
            <a:camera prst="orthographicFront">
              <a:rot lat="0" lon="0" rev="0"/>
            </a:camera>
            <a:lightRig rig="chilly" dir="t">
              <a:rot lat="0" lon="0" rev="18480000"/>
            </a:lightRig>
          </a:scene3d>
          <a:sp3d prstMaterial="clear">
            <a:bevelT h="63500"/>
          </a:sp3d>
        </p:spPr>
        <p:style>
          <a:lnRef idx="3">
            <a:schemeClr val="lt1"/>
          </a:lnRef>
          <a:fillRef idx="1">
            <a:schemeClr val="accent6"/>
          </a:fillRef>
          <a:effectRef idx="1">
            <a:schemeClr val="accent6"/>
          </a:effectRef>
          <a:fontRef idx="minor">
            <a:schemeClr val="lt1"/>
          </a:fontRef>
        </p:style>
        <p:txBody>
          <a:bodyPr rtlCol="0" anchor="ctr"/>
          <a:lstStyle/>
          <a:p>
            <a:pPr algn="ctr"/>
            <a:endParaRPr lang="en-IN" dirty="0"/>
          </a:p>
        </p:txBody>
      </p:sp>
      <p:sp>
        <p:nvSpPr>
          <p:cNvPr id="3" name="TextBox 2">
            <a:extLst>
              <a:ext uri="{FF2B5EF4-FFF2-40B4-BE49-F238E27FC236}">
                <a16:creationId xmlns="" xmlns:a16="http://schemas.microsoft.com/office/drawing/2014/main" id="{9FBCBFA1-7C16-1C33-0D9D-CD78B8799E82}"/>
              </a:ext>
            </a:extLst>
          </p:cNvPr>
          <p:cNvSpPr txBox="1"/>
          <p:nvPr/>
        </p:nvSpPr>
        <p:spPr>
          <a:xfrm>
            <a:off x="526723" y="277917"/>
            <a:ext cx="3791910" cy="369332"/>
          </a:xfrm>
          <a:prstGeom prst="rect">
            <a:avLst/>
          </a:prstGeom>
          <a:noFill/>
        </p:spPr>
        <p:txBody>
          <a:bodyPr wrap="square" rtlCol="0">
            <a:spAutoFit/>
          </a:bodyPr>
          <a:lstStyle/>
          <a:p>
            <a:pPr algn="ctr"/>
            <a:r>
              <a:rPr lang="en-US" sz="1800" b="1" kern="0" dirty="0">
                <a:effectLst/>
                <a:latin typeface="Times New Roman" panose="02020603050405020304" pitchFamily="18" charset="0"/>
                <a:ea typeface="Calibri" panose="020F0502020204030204" pitchFamily="34" charset="0"/>
              </a:rPr>
              <a:t>Importing Python Libraires</a:t>
            </a:r>
            <a:endParaRPr lang="en-IN" sz="1800" dirty="0"/>
          </a:p>
        </p:txBody>
      </p:sp>
      <p:sp>
        <p:nvSpPr>
          <p:cNvPr id="6" name="TextBox 5">
            <a:extLst>
              <a:ext uri="{FF2B5EF4-FFF2-40B4-BE49-F238E27FC236}">
                <a16:creationId xmlns="" xmlns:a16="http://schemas.microsoft.com/office/drawing/2014/main" id="{C78DFF4E-4297-1CF9-9EE7-831A1AA353BB}"/>
              </a:ext>
            </a:extLst>
          </p:cNvPr>
          <p:cNvSpPr txBox="1"/>
          <p:nvPr/>
        </p:nvSpPr>
        <p:spPr>
          <a:xfrm>
            <a:off x="202223" y="1078050"/>
            <a:ext cx="8878472" cy="704104"/>
          </a:xfrm>
          <a:prstGeom prst="rect">
            <a:avLst/>
          </a:prstGeom>
          <a:noFill/>
        </p:spPr>
        <p:txBody>
          <a:bodyPr wrap="square">
            <a:spAutoFit/>
          </a:bodyPr>
          <a:lstStyle/>
          <a:p>
            <a:pPr algn="just">
              <a:lnSpc>
                <a:spcPct val="150000"/>
              </a:lnSpc>
              <a:spcAft>
                <a:spcPts val="1000"/>
              </a:spcAft>
            </a:pP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The next procedure to be followed is to launch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jupyterlab</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using command prompt. The first step in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jupyterlab</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is to import all the necessary libraries.</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9" name="Picture 8">
            <a:extLst>
              <a:ext uri="{FF2B5EF4-FFF2-40B4-BE49-F238E27FC236}">
                <a16:creationId xmlns="" xmlns:a16="http://schemas.microsoft.com/office/drawing/2014/main" id="{61188D06-BFA5-234F-5B43-2996419E147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091079" y="1782154"/>
            <a:ext cx="4694555" cy="2247900"/>
          </a:xfrm>
          <a:prstGeom prst="rect">
            <a:avLst/>
          </a:prstGeom>
          <a:noFill/>
          <a:ln>
            <a:noFill/>
          </a:ln>
        </p:spPr>
      </p:pic>
      <p:sp>
        <p:nvSpPr>
          <p:cNvPr id="12" name="TextBox 11">
            <a:extLst>
              <a:ext uri="{FF2B5EF4-FFF2-40B4-BE49-F238E27FC236}">
                <a16:creationId xmlns="" xmlns:a16="http://schemas.microsoft.com/office/drawing/2014/main" id="{890B3F10-797B-6B40-DDC1-576B6686BABC}"/>
              </a:ext>
            </a:extLst>
          </p:cNvPr>
          <p:cNvSpPr txBox="1"/>
          <p:nvPr/>
        </p:nvSpPr>
        <p:spPr>
          <a:xfrm>
            <a:off x="2090542" y="4030054"/>
            <a:ext cx="4695092" cy="380938"/>
          </a:xfrm>
          <a:prstGeom prst="rect">
            <a:avLst/>
          </a:prstGeom>
          <a:noFill/>
        </p:spPr>
        <p:txBody>
          <a:bodyPr wrap="square">
            <a:spAutoFit/>
          </a:bodyPr>
          <a:lstStyle/>
          <a:p>
            <a:pPr algn="ctr">
              <a:lnSpc>
                <a:spcPct val="150000"/>
              </a:lnSpc>
              <a:spcAft>
                <a:spcPts val="1000"/>
              </a:spcAft>
            </a:pP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Figure : Importing Important Libraries</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508380243"/>
      </p:ext>
    </p:extLst>
  </p:cSld>
  <p:clrMapOvr>
    <a:masterClrMapping/>
  </p:clrMapOvr>
  <p:transition spd="slow">
    <p:cove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bg2">
                <a:alpha val="98000"/>
                <a:lumMod val="57000"/>
                <a:lumOff val="43000"/>
              </a:schemeClr>
            </a:gs>
            <a:gs pos="100000">
              <a:schemeClr val="accent2">
                <a:alpha val="0"/>
                <a:lumMod val="0"/>
                <a:lumOff val="100000"/>
              </a:schemeClr>
            </a:gs>
          </a:gsLst>
          <a:lin ang="0" scaled="1"/>
          <a:tileRect/>
        </a:gradFill>
        <a:effectLst/>
      </p:bgPr>
    </p:bg>
    <p:spTree>
      <p:nvGrpSpPr>
        <p:cNvPr id="1" name="Shape 343"/>
        <p:cNvGrpSpPr/>
        <p:nvPr/>
      </p:nvGrpSpPr>
      <p:grpSpPr>
        <a:xfrm>
          <a:off x="0" y="0"/>
          <a:ext cx="0" cy="0"/>
          <a:chOff x="0" y="0"/>
          <a:chExt cx="0" cy="0"/>
        </a:xfrm>
      </p:grpSpPr>
      <p:sp>
        <p:nvSpPr>
          <p:cNvPr id="24" name="Rectangle 23">
            <a:extLst>
              <a:ext uri="{FF2B5EF4-FFF2-40B4-BE49-F238E27FC236}">
                <a16:creationId xmlns="" xmlns:a16="http://schemas.microsoft.com/office/drawing/2014/main" id="{0C867A8F-4747-9A72-CC76-B7D263E18905}"/>
              </a:ext>
            </a:extLst>
          </p:cNvPr>
          <p:cNvSpPr/>
          <p:nvPr/>
        </p:nvSpPr>
        <p:spPr>
          <a:xfrm>
            <a:off x="-1" y="4639875"/>
            <a:ext cx="7067105" cy="514710"/>
          </a:xfrm>
          <a:prstGeom prst="rect">
            <a:avLst/>
          </a:prstGeom>
          <a:solidFill>
            <a:srgbClr val="D5096F"/>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solidFill>
                <a:latin typeface="Lato" panose="020F0502020204030203" pitchFamily="34" charset="0"/>
              </a:rPr>
              <a:t>Dept. of Computer Science and Engineering</a:t>
            </a:r>
            <a:endParaRPr lang="en-IN" sz="2800" dirty="0">
              <a:solidFill>
                <a:schemeClr val="bg1"/>
              </a:solidFill>
            </a:endParaRPr>
          </a:p>
        </p:txBody>
      </p:sp>
      <p:sp>
        <p:nvSpPr>
          <p:cNvPr id="25" name="Rectangle 24">
            <a:extLst>
              <a:ext uri="{FF2B5EF4-FFF2-40B4-BE49-F238E27FC236}">
                <a16:creationId xmlns="" xmlns:a16="http://schemas.microsoft.com/office/drawing/2014/main" id="{199CD386-259B-F4FC-E64C-61F8F602EC6A}"/>
              </a:ext>
            </a:extLst>
          </p:cNvPr>
          <p:cNvSpPr/>
          <p:nvPr/>
        </p:nvSpPr>
        <p:spPr>
          <a:xfrm>
            <a:off x="7067106" y="4644553"/>
            <a:ext cx="1545265" cy="503625"/>
          </a:xfrm>
          <a:prstGeom prst="rect">
            <a:avLst/>
          </a:prstGeom>
          <a:solidFill>
            <a:srgbClr val="6C2E9A"/>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bg1"/>
                </a:solidFill>
                <a:latin typeface="Lato" panose="020F0502020204030203" pitchFamily="34" charset="0"/>
              </a:rPr>
              <a:t>20-07-25</a:t>
            </a:r>
            <a:endParaRPr lang="en-IN" sz="2400" dirty="0">
              <a:solidFill>
                <a:schemeClr val="bg1"/>
              </a:solidFill>
            </a:endParaRPr>
          </a:p>
        </p:txBody>
      </p:sp>
      <p:sp>
        <p:nvSpPr>
          <p:cNvPr id="26" name="Rectangle 25">
            <a:extLst>
              <a:ext uri="{FF2B5EF4-FFF2-40B4-BE49-F238E27FC236}">
                <a16:creationId xmlns="" xmlns:a16="http://schemas.microsoft.com/office/drawing/2014/main" id="{31A16892-FB2C-26A8-87D9-3738698FCCF3}"/>
              </a:ext>
            </a:extLst>
          </p:cNvPr>
          <p:cNvSpPr/>
          <p:nvPr/>
        </p:nvSpPr>
        <p:spPr>
          <a:xfrm>
            <a:off x="8612373" y="4639875"/>
            <a:ext cx="531628" cy="503625"/>
          </a:xfrm>
          <a:prstGeom prst="rect">
            <a:avLst/>
          </a:prstGeom>
          <a:solidFill>
            <a:srgbClr val="FFA401"/>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0" i="0" u="none" strike="noStrike" dirty="0" smtClean="0">
                <a:solidFill>
                  <a:schemeClr val="bg1"/>
                </a:solidFill>
                <a:effectLst/>
                <a:latin typeface="Lato" panose="020F0502020204030203" pitchFamily="34" charset="0"/>
              </a:rPr>
              <a:t>13</a:t>
            </a:r>
            <a:endParaRPr lang="en-IN" sz="2000" dirty="0">
              <a:solidFill>
                <a:schemeClr val="bg1"/>
              </a:solidFill>
            </a:endParaRPr>
          </a:p>
        </p:txBody>
      </p:sp>
      <p:sp>
        <p:nvSpPr>
          <p:cNvPr id="2" name="Speech Bubble: Rectangle 1">
            <a:extLst>
              <a:ext uri="{FF2B5EF4-FFF2-40B4-BE49-F238E27FC236}">
                <a16:creationId xmlns="" xmlns:a16="http://schemas.microsoft.com/office/drawing/2014/main" id="{E6937108-D90D-4750-A510-9F554EEF5D41}"/>
              </a:ext>
            </a:extLst>
          </p:cNvPr>
          <p:cNvSpPr/>
          <p:nvPr/>
        </p:nvSpPr>
        <p:spPr>
          <a:xfrm>
            <a:off x="-1" y="50412"/>
            <a:ext cx="9144000" cy="633701"/>
          </a:xfrm>
          <a:prstGeom prst="wedgeRectCallout">
            <a:avLst>
              <a:gd name="adj1" fmla="val -22977"/>
              <a:gd name="adj2" fmla="val 97846"/>
            </a:avLst>
          </a:prstGeom>
          <a:solidFill>
            <a:srgbClr val="00B0EE"/>
          </a:solidFill>
          <a:ln>
            <a:noFill/>
          </a:ln>
          <a:effectLst>
            <a:glow rad="101600">
              <a:schemeClr val="accent5">
                <a:satMod val="175000"/>
                <a:alpha val="40000"/>
              </a:schemeClr>
            </a:glow>
          </a:effectLst>
          <a:scene3d>
            <a:camera prst="orthographicFront">
              <a:rot lat="0" lon="0" rev="0"/>
            </a:camera>
            <a:lightRig rig="chilly" dir="t">
              <a:rot lat="0" lon="0" rev="18480000"/>
            </a:lightRig>
          </a:scene3d>
          <a:sp3d prstMaterial="clear">
            <a:bevelT h="63500"/>
          </a:sp3d>
        </p:spPr>
        <p:style>
          <a:lnRef idx="3">
            <a:schemeClr val="lt1"/>
          </a:lnRef>
          <a:fillRef idx="1">
            <a:schemeClr val="accent6"/>
          </a:fillRef>
          <a:effectRef idx="1">
            <a:schemeClr val="accent6"/>
          </a:effectRef>
          <a:fontRef idx="minor">
            <a:schemeClr val="lt1"/>
          </a:fontRef>
        </p:style>
        <p:txBody>
          <a:bodyPr rtlCol="0" anchor="ctr"/>
          <a:lstStyle/>
          <a:p>
            <a:pPr algn="ctr"/>
            <a:endParaRPr lang="en-IN" dirty="0"/>
          </a:p>
        </p:txBody>
      </p:sp>
      <p:sp>
        <p:nvSpPr>
          <p:cNvPr id="3" name="TextBox 2">
            <a:extLst>
              <a:ext uri="{FF2B5EF4-FFF2-40B4-BE49-F238E27FC236}">
                <a16:creationId xmlns="" xmlns:a16="http://schemas.microsoft.com/office/drawing/2014/main" id="{9FBCBFA1-7C16-1C33-0D9D-CD78B8799E82}"/>
              </a:ext>
            </a:extLst>
          </p:cNvPr>
          <p:cNvSpPr txBox="1"/>
          <p:nvPr/>
        </p:nvSpPr>
        <p:spPr>
          <a:xfrm>
            <a:off x="526722" y="277917"/>
            <a:ext cx="4715837" cy="338554"/>
          </a:xfrm>
          <a:prstGeom prst="rect">
            <a:avLst/>
          </a:prstGeom>
          <a:noFill/>
        </p:spPr>
        <p:txBody>
          <a:bodyPr wrap="square" rtlCol="0">
            <a:spAutoFit/>
          </a:bodyPr>
          <a:lstStyle/>
          <a:p>
            <a:pPr algn="ctr"/>
            <a:r>
              <a:rPr lang="en-US" sz="1600" b="1" kern="0" dirty="0">
                <a:effectLst/>
                <a:latin typeface="Times New Roman" panose="02020603050405020304" pitchFamily="18" charset="0"/>
                <a:ea typeface="Calibri" panose="020F0502020204030204" pitchFamily="34" charset="0"/>
              </a:rPr>
              <a:t>Shape of True And Fake News Datasets</a:t>
            </a:r>
            <a:endParaRPr lang="en-IN" sz="1600" dirty="0"/>
          </a:p>
        </p:txBody>
      </p:sp>
      <p:sp>
        <p:nvSpPr>
          <p:cNvPr id="6" name="TextBox 5">
            <a:extLst>
              <a:ext uri="{FF2B5EF4-FFF2-40B4-BE49-F238E27FC236}">
                <a16:creationId xmlns="" xmlns:a16="http://schemas.microsoft.com/office/drawing/2014/main" id="{C78DFF4E-4297-1CF9-9EE7-831A1AA353BB}"/>
              </a:ext>
            </a:extLst>
          </p:cNvPr>
          <p:cNvSpPr txBox="1"/>
          <p:nvPr/>
        </p:nvSpPr>
        <p:spPr>
          <a:xfrm>
            <a:off x="202223" y="1078050"/>
            <a:ext cx="8878472" cy="380938"/>
          </a:xfrm>
          <a:prstGeom prst="rect">
            <a:avLst/>
          </a:prstGeom>
          <a:noFill/>
        </p:spPr>
        <p:txBody>
          <a:bodyPr wrap="square">
            <a:spAutoFit/>
          </a:bodyPr>
          <a:lstStyle/>
          <a:p>
            <a:pPr algn="just">
              <a:lnSpc>
                <a:spcPct val="150000"/>
              </a:lnSpc>
              <a:spcAft>
                <a:spcPts val="1000"/>
              </a:spcAft>
            </a:pP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Here, 0 Means it is True News, And 1 Means it is a Fake News.</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2" name="TextBox 11">
            <a:extLst>
              <a:ext uri="{FF2B5EF4-FFF2-40B4-BE49-F238E27FC236}">
                <a16:creationId xmlns="" xmlns:a16="http://schemas.microsoft.com/office/drawing/2014/main" id="{890B3F10-797B-6B40-DDC1-576B6686BABC}"/>
              </a:ext>
            </a:extLst>
          </p:cNvPr>
          <p:cNvSpPr txBox="1"/>
          <p:nvPr/>
        </p:nvSpPr>
        <p:spPr>
          <a:xfrm>
            <a:off x="2090542" y="4030054"/>
            <a:ext cx="4695092" cy="380938"/>
          </a:xfrm>
          <a:prstGeom prst="rect">
            <a:avLst/>
          </a:prstGeom>
          <a:noFill/>
        </p:spPr>
        <p:txBody>
          <a:bodyPr wrap="square">
            <a:spAutoFit/>
          </a:bodyPr>
          <a:lstStyle/>
          <a:p>
            <a:pPr algn="ctr">
              <a:lnSpc>
                <a:spcPct val="150000"/>
              </a:lnSpc>
              <a:spcAft>
                <a:spcPts val="1000"/>
              </a:spcAft>
            </a:pPr>
            <a:r>
              <a:rPr lang="en-US" dirty="0">
                <a:effectLst/>
                <a:latin typeface="Times New Roman" panose="02020603050405020304" pitchFamily="18" charset="0"/>
                <a:ea typeface="Calibri" panose="020F0502020204030204" pitchFamily="34" charset="0"/>
                <a:cs typeface="Times New Roman" panose="02020603050405020304" pitchFamily="18" charset="0"/>
              </a:rPr>
              <a:t>Figure : Shape of both the Datasets</a:t>
            </a:r>
            <a:endParaRPr lang="en-IN"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 xmlns:a16="http://schemas.microsoft.com/office/drawing/2014/main" id="{72678D86-3B48-7625-0097-63DDA5EBA7F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11610" y="1687872"/>
            <a:ext cx="7067105" cy="2377578"/>
          </a:xfrm>
          <a:prstGeom prst="rect">
            <a:avLst/>
          </a:prstGeom>
          <a:noFill/>
          <a:ln>
            <a:noFill/>
          </a:ln>
        </p:spPr>
      </p:pic>
    </p:spTree>
    <p:extLst>
      <p:ext uri="{BB962C8B-B14F-4D97-AF65-F5344CB8AC3E}">
        <p14:creationId xmlns:p14="http://schemas.microsoft.com/office/powerpoint/2010/main" val="3803340758"/>
      </p:ext>
    </p:extLst>
  </p:cSld>
  <p:clrMapOvr>
    <a:masterClrMapping/>
  </p:clrMapOvr>
  <p:transition spd="slow">
    <p:cove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bg2">
                <a:alpha val="98000"/>
                <a:lumMod val="57000"/>
                <a:lumOff val="43000"/>
              </a:schemeClr>
            </a:gs>
            <a:gs pos="100000">
              <a:schemeClr val="accent2">
                <a:alpha val="0"/>
                <a:lumMod val="0"/>
                <a:lumOff val="100000"/>
              </a:schemeClr>
            </a:gs>
          </a:gsLst>
          <a:lin ang="0" scaled="1"/>
          <a:tileRect/>
        </a:gradFill>
        <a:effectLst/>
      </p:bgPr>
    </p:bg>
    <p:spTree>
      <p:nvGrpSpPr>
        <p:cNvPr id="1" name="Shape 343"/>
        <p:cNvGrpSpPr/>
        <p:nvPr/>
      </p:nvGrpSpPr>
      <p:grpSpPr>
        <a:xfrm>
          <a:off x="0" y="0"/>
          <a:ext cx="0" cy="0"/>
          <a:chOff x="0" y="0"/>
          <a:chExt cx="0" cy="0"/>
        </a:xfrm>
      </p:grpSpPr>
      <p:sp>
        <p:nvSpPr>
          <p:cNvPr id="24" name="Rectangle 23">
            <a:extLst>
              <a:ext uri="{FF2B5EF4-FFF2-40B4-BE49-F238E27FC236}">
                <a16:creationId xmlns="" xmlns:a16="http://schemas.microsoft.com/office/drawing/2014/main" id="{0C867A8F-4747-9A72-CC76-B7D263E18905}"/>
              </a:ext>
            </a:extLst>
          </p:cNvPr>
          <p:cNvSpPr/>
          <p:nvPr/>
        </p:nvSpPr>
        <p:spPr>
          <a:xfrm>
            <a:off x="-1" y="4639875"/>
            <a:ext cx="7067105" cy="514710"/>
          </a:xfrm>
          <a:prstGeom prst="rect">
            <a:avLst/>
          </a:prstGeom>
          <a:solidFill>
            <a:srgbClr val="D5096F"/>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solidFill>
                <a:latin typeface="Lato" panose="020F0502020204030203" pitchFamily="34" charset="0"/>
              </a:rPr>
              <a:t>Dept. of Computer Science and Engineering</a:t>
            </a:r>
            <a:endParaRPr lang="en-IN" sz="2800" dirty="0">
              <a:solidFill>
                <a:schemeClr val="bg1"/>
              </a:solidFill>
            </a:endParaRPr>
          </a:p>
        </p:txBody>
      </p:sp>
      <p:sp>
        <p:nvSpPr>
          <p:cNvPr id="25" name="Rectangle 24">
            <a:extLst>
              <a:ext uri="{FF2B5EF4-FFF2-40B4-BE49-F238E27FC236}">
                <a16:creationId xmlns="" xmlns:a16="http://schemas.microsoft.com/office/drawing/2014/main" id="{199CD386-259B-F4FC-E64C-61F8F602EC6A}"/>
              </a:ext>
            </a:extLst>
          </p:cNvPr>
          <p:cNvSpPr/>
          <p:nvPr/>
        </p:nvSpPr>
        <p:spPr>
          <a:xfrm>
            <a:off x="7067106" y="4644553"/>
            <a:ext cx="1545265" cy="503625"/>
          </a:xfrm>
          <a:prstGeom prst="rect">
            <a:avLst/>
          </a:prstGeom>
          <a:solidFill>
            <a:srgbClr val="6C2E9A"/>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bg1"/>
                </a:solidFill>
                <a:latin typeface="Lato" panose="020F0502020204030203" pitchFamily="34" charset="0"/>
              </a:rPr>
              <a:t>20-07-25</a:t>
            </a:r>
            <a:endParaRPr lang="en-IN" sz="2400" dirty="0">
              <a:solidFill>
                <a:schemeClr val="bg1"/>
              </a:solidFill>
            </a:endParaRPr>
          </a:p>
        </p:txBody>
      </p:sp>
      <p:sp>
        <p:nvSpPr>
          <p:cNvPr id="26" name="Rectangle 25">
            <a:extLst>
              <a:ext uri="{FF2B5EF4-FFF2-40B4-BE49-F238E27FC236}">
                <a16:creationId xmlns="" xmlns:a16="http://schemas.microsoft.com/office/drawing/2014/main" id="{31A16892-FB2C-26A8-87D9-3738698FCCF3}"/>
              </a:ext>
            </a:extLst>
          </p:cNvPr>
          <p:cNvSpPr/>
          <p:nvPr/>
        </p:nvSpPr>
        <p:spPr>
          <a:xfrm>
            <a:off x="8612373" y="4639875"/>
            <a:ext cx="531628" cy="503625"/>
          </a:xfrm>
          <a:prstGeom prst="rect">
            <a:avLst/>
          </a:prstGeom>
          <a:solidFill>
            <a:srgbClr val="FFA401"/>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bg1"/>
                </a:solidFill>
                <a:latin typeface="Lato" panose="020F0502020204030203" pitchFamily="34" charset="0"/>
              </a:rPr>
              <a:t>14</a:t>
            </a:r>
            <a:endParaRPr lang="en-IN" sz="2000" dirty="0">
              <a:solidFill>
                <a:schemeClr val="bg1"/>
              </a:solidFill>
            </a:endParaRPr>
          </a:p>
        </p:txBody>
      </p:sp>
      <p:sp>
        <p:nvSpPr>
          <p:cNvPr id="2" name="Speech Bubble: Rectangle 1">
            <a:extLst>
              <a:ext uri="{FF2B5EF4-FFF2-40B4-BE49-F238E27FC236}">
                <a16:creationId xmlns="" xmlns:a16="http://schemas.microsoft.com/office/drawing/2014/main" id="{E6937108-D90D-4750-A510-9F554EEF5D41}"/>
              </a:ext>
            </a:extLst>
          </p:cNvPr>
          <p:cNvSpPr/>
          <p:nvPr/>
        </p:nvSpPr>
        <p:spPr>
          <a:xfrm>
            <a:off x="-1" y="50412"/>
            <a:ext cx="9144000" cy="633701"/>
          </a:xfrm>
          <a:prstGeom prst="wedgeRectCallout">
            <a:avLst>
              <a:gd name="adj1" fmla="val -22977"/>
              <a:gd name="adj2" fmla="val 97846"/>
            </a:avLst>
          </a:prstGeom>
          <a:solidFill>
            <a:srgbClr val="00B0EE"/>
          </a:solidFill>
          <a:ln>
            <a:noFill/>
          </a:ln>
          <a:effectLst>
            <a:glow rad="101600">
              <a:schemeClr val="accent5">
                <a:satMod val="175000"/>
                <a:alpha val="40000"/>
              </a:schemeClr>
            </a:glow>
          </a:effectLst>
          <a:scene3d>
            <a:camera prst="orthographicFront">
              <a:rot lat="0" lon="0" rev="0"/>
            </a:camera>
            <a:lightRig rig="chilly" dir="t">
              <a:rot lat="0" lon="0" rev="18480000"/>
            </a:lightRig>
          </a:scene3d>
          <a:sp3d prstMaterial="clear">
            <a:bevelT h="63500"/>
          </a:sp3d>
        </p:spPr>
        <p:style>
          <a:lnRef idx="3">
            <a:schemeClr val="lt1"/>
          </a:lnRef>
          <a:fillRef idx="1">
            <a:schemeClr val="accent6"/>
          </a:fillRef>
          <a:effectRef idx="1">
            <a:schemeClr val="accent6"/>
          </a:effectRef>
          <a:fontRef idx="minor">
            <a:schemeClr val="lt1"/>
          </a:fontRef>
        </p:style>
        <p:txBody>
          <a:bodyPr rtlCol="0" anchor="ctr"/>
          <a:lstStyle/>
          <a:p>
            <a:pPr algn="ctr"/>
            <a:endParaRPr lang="en-IN" dirty="0"/>
          </a:p>
        </p:txBody>
      </p:sp>
      <p:sp>
        <p:nvSpPr>
          <p:cNvPr id="3" name="TextBox 2">
            <a:extLst>
              <a:ext uri="{FF2B5EF4-FFF2-40B4-BE49-F238E27FC236}">
                <a16:creationId xmlns="" xmlns:a16="http://schemas.microsoft.com/office/drawing/2014/main" id="{9FBCBFA1-7C16-1C33-0D9D-CD78B8799E82}"/>
              </a:ext>
            </a:extLst>
          </p:cNvPr>
          <p:cNvSpPr txBox="1"/>
          <p:nvPr/>
        </p:nvSpPr>
        <p:spPr>
          <a:xfrm>
            <a:off x="526723" y="277917"/>
            <a:ext cx="3791910" cy="369332"/>
          </a:xfrm>
          <a:prstGeom prst="rect">
            <a:avLst/>
          </a:prstGeom>
          <a:noFill/>
        </p:spPr>
        <p:txBody>
          <a:bodyPr wrap="square" rtlCol="0">
            <a:spAutoFit/>
          </a:bodyPr>
          <a:lstStyle/>
          <a:p>
            <a:pPr algn="ctr"/>
            <a:r>
              <a:rPr lang="en-US" sz="1800" b="1" kern="0" dirty="0">
                <a:effectLst/>
                <a:latin typeface="Times New Roman" panose="02020603050405020304" pitchFamily="18" charset="0"/>
                <a:ea typeface="Calibri" panose="020F0502020204030204" pitchFamily="34" charset="0"/>
              </a:rPr>
              <a:t>Machine Learning Models</a:t>
            </a:r>
            <a:endParaRPr lang="en-IN" sz="1800" dirty="0"/>
          </a:p>
        </p:txBody>
      </p:sp>
      <p:sp>
        <p:nvSpPr>
          <p:cNvPr id="12" name="TextBox 11">
            <a:extLst>
              <a:ext uri="{FF2B5EF4-FFF2-40B4-BE49-F238E27FC236}">
                <a16:creationId xmlns="" xmlns:a16="http://schemas.microsoft.com/office/drawing/2014/main" id="{890B3F10-797B-6B40-DDC1-576B6686BABC}"/>
              </a:ext>
            </a:extLst>
          </p:cNvPr>
          <p:cNvSpPr txBox="1"/>
          <p:nvPr/>
        </p:nvSpPr>
        <p:spPr>
          <a:xfrm>
            <a:off x="179001" y="1964002"/>
            <a:ext cx="1977460" cy="1674754"/>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US" b="0" i="0" dirty="0">
                <a:solidFill>
                  <a:srgbClr val="0D0D0D"/>
                </a:solidFill>
                <a:effectLst/>
                <a:latin typeface="Times New Roman" panose="02020603050405020304" pitchFamily="18" charset="0"/>
                <a:cs typeface="Times New Roman" panose="02020603050405020304" pitchFamily="18" charset="0"/>
              </a:rPr>
              <a:t>Logistic Regression</a:t>
            </a:r>
          </a:p>
          <a:p>
            <a:pPr marL="285750" indent="-285750" algn="just">
              <a:lnSpc>
                <a:spcPct val="150000"/>
              </a:lnSpc>
              <a:buFont typeface="Arial" panose="020B0604020202020204" pitchFamily="34" charset="0"/>
              <a:buChar char="•"/>
            </a:pPr>
            <a:r>
              <a:rPr lang="en-US" b="0" i="0" dirty="0">
                <a:solidFill>
                  <a:srgbClr val="0D0D0D"/>
                </a:solidFill>
                <a:effectLst/>
                <a:latin typeface="Times New Roman" panose="02020603050405020304" pitchFamily="18" charset="0"/>
                <a:cs typeface="Times New Roman" panose="02020603050405020304" pitchFamily="18" charset="0"/>
              </a:rPr>
              <a:t>Decision Tree</a:t>
            </a:r>
          </a:p>
          <a:p>
            <a:pPr marL="285750" indent="-285750" algn="just">
              <a:lnSpc>
                <a:spcPct val="150000"/>
              </a:lnSpc>
              <a:buFont typeface="Arial" panose="020B0604020202020204" pitchFamily="34" charset="0"/>
              <a:buChar char="•"/>
            </a:pPr>
            <a:r>
              <a:rPr lang="en-US" b="0" i="0" dirty="0">
                <a:solidFill>
                  <a:srgbClr val="0D0D0D"/>
                </a:solidFill>
                <a:effectLst/>
                <a:latin typeface="Times New Roman" panose="02020603050405020304" pitchFamily="18" charset="0"/>
                <a:cs typeface="Times New Roman" panose="02020603050405020304" pitchFamily="18" charset="0"/>
              </a:rPr>
              <a:t>Gradient Boosting </a:t>
            </a:r>
          </a:p>
          <a:p>
            <a:pPr marL="285750" indent="-285750" algn="just">
              <a:lnSpc>
                <a:spcPct val="150000"/>
              </a:lnSpc>
              <a:buFont typeface="Arial" panose="020B0604020202020204" pitchFamily="34" charset="0"/>
              <a:buChar char="•"/>
            </a:pPr>
            <a:r>
              <a:rPr lang="en-US" b="0" i="0" dirty="0">
                <a:solidFill>
                  <a:srgbClr val="0D0D0D"/>
                </a:solidFill>
                <a:effectLst/>
                <a:latin typeface="Times New Roman" panose="02020603050405020304" pitchFamily="18" charset="0"/>
                <a:cs typeface="Times New Roman" panose="02020603050405020304" pitchFamily="18" charset="0"/>
              </a:rPr>
              <a:t>Random Forest</a:t>
            </a:r>
          </a:p>
          <a:p>
            <a:pPr algn="ctr">
              <a:lnSpc>
                <a:spcPct val="150000"/>
              </a:lnSpc>
              <a:spcAft>
                <a:spcPts val="1000"/>
              </a:spcAft>
            </a:pPr>
            <a:endParaRPr lang="en-IN"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TextBox 5">
            <a:extLst>
              <a:ext uri="{FF2B5EF4-FFF2-40B4-BE49-F238E27FC236}">
                <a16:creationId xmlns="" xmlns:a16="http://schemas.microsoft.com/office/drawing/2014/main" id="{F3AA723B-E547-681F-D73D-BD871AB115D4}"/>
              </a:ext>
            </a:extLst>
          </p:cNvPr>
          <p:cNvSpPr txBox="1"/>
          <p:nvPr/>
        </p:nvSpPr>
        <p:spPr>
          <a:xfrm>
            <a:off x="75132" y="1071695"/>
            <a:ext cx="8998530" cy="738664"/>
          </a:xfrm>
          <a:prstGeom prst="rect">
            <a:avLst/>
          </a:prstGeom>
          <a:noFill/>
        </p:spPr>
        <p:txBody>
          <a:bodyPr wrap="square">
            <a:spAutoFit/>
          </a:bodyPr>
          <a:lstStyle/>
          <a:p>
            <a:pPr algn="just"/>
            <a:r>
              <a:rPr lang="en-US" sz="1400" kern="0" dirty="0">
                <a:effectLst/>
                <a:latin typeface="Times New Roman" panose="02020603050405020304" pitchFamily="18" charset="0"/>
                <a:ea typeface="Calibri" panose="020F0502020204030204" pitchFamily="34" charset="0"/>
              </a:rPr>
              <a:t>Modeling involves creating a mathematical representation of a system or dataset by employing various techniques and algorithms. In this context, we'll utilize a range of machine learning algorithms to train them on the dataset, with the objective of predicting fake news.</a:t>
            </a:r>
            <a:endParaRPr lang="en-IN" dirty="0"/>
          </a:p>
        </p:txBody>
      </p:sp>
      <p:pic>
        <p:nvPicPr>
          <p:cNvPr id="2050" name="Picture 2" descr="What is a machine learning model? | Microsoft Learn">
            <a:extLst>
              <a:ext uri="{FF2B5EF4-FFF2-40B4-BE49-F238E27FC236}">
                <a16:creationId xmlns="" xmlns:a16="http://schemas.microsoft.com/office/drawing/2014/main" id="{17A3E616-C810-AD73-9C65-D25CE71CD1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8184" y="1798929"/>
            <a:ext cx="6306815" cy="27679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5292952"/>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bg2">
                <a:alpha val="98000"/>
                <a:lumMod val="57000"/>
                <a:lumOff val="43000"/>
              </a:schemeClr>
            </a:gs>
            <a:gs pos="100000">
              <a:schemeClr val="accent2">
                <a:alpha val="0"/>
                <a:lumMod val="0"/>
                <a:lumOff val="100000"/>
              </a:schemeClr>
            </a:gs>
          </a:gsLst>
          <a:lin ang="0" scaled="1"/>
          <a:tileRect/>
        </a:gradFill>
        <a:effectLst/>
      </p:bgPr>
    </p:bg>
    <p:spTree>
      <p:nvGrpSpPr>
        <p:cNvPr id="1" name="Shape 343"/>
        <p:cNvGrpSpPr/>
        <p:nvPr/>
      </p:nvGrpSpPr>
      <p:grpSpPr>
        <a:xfrm>
          <a:off x="0" y="0"/>
          <a:ext cx="0" cy="0"/>
          <a:chOff x="0" y="0"/>
          <a:chExt cx="0" cy="0"/>
        </a:xfrm>
      </p:grpSpPr>
      <p:sp>
        <p:nvSpPr>
          <p:cNvPr id="24" name="Rectangle 23">
            <a:extLst>
              <a:ext uri="{FF2B5EF4-FFF2-40B4-BE49-F238E27FC236}">
                <a16:creationId xmlns="" xmlns:a16="http://schemas.microsoft.com/office/drawing/2014/main" id="{0C867A8F-4747-9A72-CC76-B7D263E18905}"/>
              </a:ext>
            </a:extLst>
          </p:cNvPr>
          <p:cNvSpPr/>
          <p:nvPr/>
        </p:nvSpPr>
        <p:spPr>
          <a:xfrm>
            <a:off x="-1" y="4639875"/>
            <a:ext cx="7067105" cy="514710"/>
          </a:xfrm>
          <a:prstGeom prst="rect">
            <a:avLst/>
          </a:prstGeom>
          <a:solidFill>
            <a:srgbClr val="D5096F"/>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solidFill>
                <a:latin typeface="Lato" panose="020F0502020204030203" pitchFamily="34" charset="0"/>
              </a:rPr>
              <a:t>Dept. of Computer Science and Engineering</a:t>
            </a:r>
            <a:endParaRPr lang="en-IN" sz="2800" dirty="0">
              <a:solidFill>
                <a:schemeClr val="bg1"/>
              </a:solidFill>
            </a:endParaRPr>
          </a:p>
        </p:txBody>
      </p:sp>
      <p:sp>
        <p:nvSpPr>
          <p:cNvPr id="25" name="Rectangle 24">
            <a:extLst>
              <a:ext uri="{FF2B5EF4-FFF2-40B4-BE49-F238E27FC236}">
                <a16:creationId xmlns="" xmlns:a16="http://schemas.microsoft.com/office/drawing/2014/main" id="{199CD386-259B-F4FC-E64C-61F8F602EC6A}"/>
              </a:ext>
            </a:extLst>
          </p:cNvPr>
          <p:cNvSpPr/>
          <p:nvPr/>
        </p:nvSpPr>
        <p:spPr>
          <a:xfrm>
            <a:off x="7067106" y="4644553"/>
            <a:ext cx="1545265" cy="503625"/>
          </a:xfrm>
          <a:prstGeom prst="rect">
            <a:avLst/>
          </a:prstGeom>
          <a:solidFill>
            <a:srgbClr val="6C2E9A"/>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latin typeface="Lato" panose="020F0502020204030203" pitchFamily="34" charset="0"/>
              </a:rPr>
              <a:t>20-07-25</a:t>
            </a:r>
            <a:endParaRPr lang="en-IN" sz="2400" dirty="0">
              <a:solidFill>
                <a:schemeClr val="bg1"/>
              </a:solidFill>
            </a:endParaRPr>
          </a:p>
        </p:txBody>
      </p:sp>
      <p:sp>
        <p:nvSpPr>
          <p:cNvPr id="26" name="Rectangle 25">
            <a:extLst>
              <a:ext uri="{FF2B5EF4-FFF2-40B4-BE49-F238E27FC236}">
                <a16:creationId xmlns="" xmlns:a16="http://schemas.microsoft.com/office/drawing/2014/main" id="{31A16892-FB2C-26A8-87D9-3738698FCCF3}"/>
              </a:ext>
            </a:extLst>
          </p:cNvPr>
          <p:cNvSpPr/>
          <p:nvPr/>
        </p:nvSpPr>
        <p:spPr>
          <a:xfrm>
            <a:off x="8612373" y="4639875"/>
            <a:ext cx="531628" cy="503625"/>
          </a:xfrm>
          <a:prstGeom prst="rect">
            <a:avLst/>
          </a:prstGeom>
          <a:solidFill>
            <a:srgbClr val="FFA401"/>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bg1"/>
                </a:solidFill>
                <a:latin typeface="Lato" panose="020F0502020204030203" pitchFamily="34" charset="0"/>
              </a:rPr>
              <a:t>15</a:t>
            </a:r>
            <a:endParaRPr lang="en-IN" sz="2000" dirty="0">
              <a:solidFill>
                <a:schemeClr val="bg1"/>
              </a:solidFill>
            </a:endParaRPr>
          </a:p>
        </p:txBody>
      </p:sp>
      <p:sp>
        <p:nvSpPr>
          <p:cNvPr id="2" name="Speech Bubble: Rectangle 1">
            <a:extLst>
              <a:ext uri="{FF2B5EF4-FFF2-40B4-BE49-F238E27FC236}">
                <a16:creationId xmlns="" xmlns:a16="http://schemas.microsoft.com/office/drawing/2014/main" id="{E6937108-D90D-4750-A510-9F554EEF5D41}"/>
              </a:ext>
            </a:extLst>
          </p:cNvPr>
          <p:cNvSpPr/>
          <p:nvPr/>
        </p:nvSpPr>
        <p:spPr>
          <a:xfrm>
            <a:off x="-1" y="50412"/>
            <a:ext cx="9144000" cy="633701"/>
          </a:xfrm>
          <a:prstGeom prst="wedgeRectCallout">
            <a:avLst>
              <a:gd name="adj1" fmla="val -22977"/>
              <a:gd name="adj2" fmla="val 97846"/>
            </a:avLst>
          </a:prstGeom>
          <a:solidFill>
            <a:srgbClr val="00B0EE"/>
          </a:solidFill>
          <a:ln>
            <a:noFill/>
          </a:ln>
          <a:effectLst>
            <a:glow rad="101600">
              <a:schemeClr val="accent5">
                <a:satMod val="175000"/>
                <a:alpha val="40000"/>
              </a:schemeClr>
            </a:glow>
          </a:effectLst>
          <a:scene3d>
            <a:camera prst="orthographicFront">
              <a:rot lat="0" lon="0" rev="0"/>
            </a:camera>
            <a:lightRig rig="chilly" dir="t">
              <a:rot lat="0" lon="0" rev="18480000"/>
            </a:lightRig>
          </a:scene3d>
          <a:sp3d prstMaterial="clear">
            <a:bevelT h="63500"/>
          </a:sp3d>
        </p:spPr>
        <p:style>
          <a:lnRef idx="3">
            <a:schemeClr val="lt1"/>
          </a:lnRef>
          <a:fillRef idx="1">
            <a:schemeClr val="accent6"/>
          </a:fillRef>
          <a:effectRef idx="1">
            <a:schemeClr val="accent6"/>
          </a:effectRef>
          <a:fontRef idx="minor">
            <a:schemeClr val="lt1"/>
          </a:fontRef>
        </p:style>
        <p:txBody>
          <a:bodyPr rtlCol="0" anchor="ctr"/>
          <a:lstStyle/>
          <a:p>
            <a:pPr algn="ctr"/>
            <a:endParaRPr lang="en-IN" dirty="0"/>
          </a:p>
        </p:txBody>
      </p:sp>
      <p:sp>
        <p:nvSpPr>
          <p:cNvPr id="3" name="TextBox 2">
            <a:extLst>
              <a:ext uri="{FF2B5EF4-FFF2-40B4-BE49-F238E27FC236}">
                <a16:creationId xmlns="" xmlns:a16="http://schemas.microsoft.com/office/drawing/2014/main" id="{9FBCBFA1-7C16-1C33-0D9D-CD78B8799E82}"/>
              </a:ext>
            </a:extLst>
          </p:cNvPr>
          <p:cNvSpPr txBox="1"/>
          <p:nvPr/>
        </p:nvSpPr>
        <p:spPr>
          <a:xfrm>
            <a:off x="667400" y="314781"/>
            <a:ext cx="3791910" cy="369332"/>
          </a:xfrm>
          <a:prstGeom prst="rect">
            <a:avLst/>
          </a:prstGeom>
          <a:noFill/>
        </p:spPr>
        <p:txBody>
          <a:bodyPr wrap="square" rtlCol="0">
            <a:spAutoFit/>
          </a:bodyPr>
          <a:lstStyle/>
          <a:p>
            <a:pPr algn="ctr"/>
            <a:r>
              <a:rPr lang="en-US" sz="1800" b="1" kern="0" dirty="0">
                <a:effectLst/>
                <a:latin typeface="Times New Roman" panose="02020603050405020304" pitchFamily="18" charset="0"/>
                <a:ea typeface="Calibri" panose="020F0502020204030204" pitchFamily="34" charset="0"/>
              </a:rPr>
              <a:t>Logistic Regression</a:t>
            </a:r>
            <a:endParaRPr lang="en-IN" sz="1800" b="1" dirty="0"/>
          </a:p>
        </p:txBody>
      </p:sp>
      <p:sp>
        <p:nvSpPr>
          <p:cNvPr id="12" name="TextBox 11">
            <a:extLst>
              <a:ext uri="{FF2B5EF4-FFF2-40B4-BE49-F238E27FC236}">
                <a16:creationId xmlns="" xmlns:a16="http://schemas.microsoft.com/office/drawing/2014/main" id="{890B3F10-797B-6B40-DDC1-576B6686BABC}"/>
              </a:ext>
            </a:extLst>
          </p:cNvPr>
          <p:cNvSpPr txBox="1"/>
          <p:nvPr/>
        </p:nvSpPr>
        <p:spPr>
          <a:xfrm>
            <a:off x="5141741" y="2794582"/>
            <a:ext cx="4392999" cy="380938"/>
          </a:xfrm>
          <a:prstGeom prst="rect">
            <a:avLst/>
          </a:prstGeom>
          <a:noFill/>
        </p:spPr>
        <p:txBody>
          <a:bodyPr wrap="square">
            <a:spAutoFit/>
          </a:bodyPr>
          <a:lstStyle/>
          <a:p>
            <a:pPr algn="ctr">
              <a:lnSpc>
                <a:spcPct val="150000"/>
              </a:lnSpc>
              <a:spcAft>
                <a:spcPts val="1000"/>
              </a:spcAft>
            </a:pPr>
            <a:r>
              <a:rPr lang="en-US" dirty="0">
                <a:effectLst/>
                <a:latin typeface="Times New Roman" panose="02020603050405020304" pitchFamily="18" charset="0"/>
                <a:ea typeface="Calibri" panose="020F0502020204030204" pitchFamily="34" charset="0"/>
                <a:cs typeface="Times New Roman" panose="02020603050405020304" pitchFamily="18" charset="0"/>
              </a:rPr>
              <a:t>Figure : </a:t>
            </a:r>
            <a:r>
              <a:rPr lang="en-US" kern="0" dirty="0">
                <a:effectLst/>
                <a:latin typeface="Times New Roman" panose="02020603050405020304" pitchFamily="18" charset="0"/>
                <a:ea typeface="Calibri" panose="020F0502020204030204" pitchFamily="34" charset="0"/>
              </a:rPr>
              <a:t>Logistic Regression</a:t>
            </a:r>
            <a:endParaRPr lang="en-IN"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TextBox 5">
            <a:extLst>
              <a:ext uri="{FF2B5EF4-FFF2-40B4-BE49-F238E27FC236}">
                <a16:creationId xmlns="" xmlns:a16="http://schemas.microsoft.com/office/drawing/2014/main" id="{F3AA723B-E547-681F-D73D-BD871AB115D4}"/>
              </a:ext>
            </a:extLst>
          </p:cNvPr>
          <p:cNvSpPr txBox="1"/>
          <p:nvPr/>
        </p:nvSpPr>
        <p:spPr>
          <a:xfrm>
            <a:off x="75132" y="1071695"/>
            <a:ext cx="3863822" cy="3323987"/>
          </a:xfrm>
          <a:prstGeom prst="rect">
            <a:avLst/>
          </a:prstGeom>
          <a:noFill/>
        </p:spPr>
        <p:txBody>
          <a:bodyPr wrap="square">
            <a:spAutoFit/>
          </a:bodyPr>
          <a:lstStyle/>
          <a:p>
            <a:pPr marL="285750" indent="-285750" algn="just">
              <a:buFont typeface="Arial" panose="020B0604020202020204" pitchFamily="34" charset="0"/>
              <a:buChar char="•"/>
            </a:pPr>
            <a:r>
              <a:rPr lang="en-US" sz="1400" kern="0" dirty="0">
                <a:effectLst/>
                <a:latin typeface="Times New Roman" panose="02020603050405020304" pitchFamily="18" charset="0"/>
                <a:ea typeface="Calibri" panose="020F0502020204030204" pitchFamily="34" charset="0"/>
              </a:rPr>
              <a:t>Logistic regression is a statistical method used in machine learning for binary classification tasks. </a:t>
            </a:r>
          </a:p>
          <a:p>
            <a:pPr marL="285750" indent="-285750" algn="just">
              <a:buFont typeface="Arial" panose="020B0604020202020204" pitchFamily="34" charset="0"/>
              <a:buChar char="•"/>
            </a:pPr>
            <a:r>
              <a:rPr lang="en-US" sz="1400" kern="0" dirty="0">
                <a:effectLst/>
                <a:latin typeface="Times New Roman" panose="02020603050405020304" pitchFamily="18" charset="0"/>
                <a:ea typeface="Calibri" panose="020F0502020204030204" pitchFamily="34" charset="0"/>
              </a:rPr>
              <a:t>It models the probability that a given input belongs to a particular class. </a:t>
            </a:r>
          </a:p>
          <a:p>
            <a:pPr marL="285750" indent="-285750" algn="just">
              <a:buFont typeface="Arial" panose="020B0604020202020204" pitchFamily="34" charset="0"/>
              <a:buChar char="•"/>
            </a:pPr>
            <a:endParaRPr lang="en-US" dirty="0">
              <a:latin typeface="Times New Roman" panose="02020603050405020304" pitchFamily="18" charset="0"/>
              <a:ea typeface="Calibri" panose="020F0502020204030204" pitchFamily="34" charset="0"/>
            </a:endParaRPr>
          </a:p>
          <a:p>
            <a:pPr algn="just"/>
            <a:r>
              <a:rPr lang="en-US" sz="1400" b="1" kern="0" dirty="0">
                <a:effectLst/>
                <a:latin typeface="Times New Roman" panose="02020603050405020304" pitchFamily="18" charset="0"/>
                <a:ea typeface="Calibri" panose="020F0502020204030204" pitchFamily="34" charset="0"/>
              </a:rPr>
              <a:t>Purpose: </a:t>
            </a:r>
          </a:p>
          <a:p>
            <a:pPr marL="285750" indent="-285750" algn="just">
              <a:buFont typeface="Arial" panose="020B0604020202020204" pitchFamily="34" charset="0"/>
              <a:buChar char="•"/>
            </a:pPr>
            <a:r>
              <a:rPr lang="en-US" sz="1400" kern="0" dirty="0">
                <a:effectLst/>
                <a:latin typeface="Times New Roman" panose="02020603050405020304" pitchFamily="18" charset="0"/>
                <a:ea typeface="Calibri" panose="020F0502020204030204" pitchFamily="34" charset="0"/>
              </a:rPr>
              <a:t>To predict the probability of a binary outcome (e.g., yes/no, true/false, 0/1). </a:t>
            </a:r>
          </a:p>
          <a:p>
            <a:pPr marL="285750" indent="-285750" algn="just">
              <a:buFont typeface="Arial" panose="020B0604020202020204" pitchFamily="34" charset="0"/>
              <a:buChar char="•"/>
            </a:pPr>
            <a:r>
              <a:rPr lang="en-US" sz="1400" kern="0" dirty="0">
                <a:effectLst/>
                <a:latin typeface="Times New Roman" panose="02020603050405020304" pitchFamily="18" charset="0"/>
                <a:ea typeface="Calibri" panose="020F0502020204030204" pitchFamily="34" charset="0"/>
              </a:rPr>
              <a:t>To classify data points into one of two categories.</a:t>
            </a:r>
          </a:p>
          <a:p>
            <a:pPr marL="285750" indent="-285750" algn="just">
              <a:buFont typeface="Arial" panose="020B0604020202020204" pitchFamily="34" charset="0"/>
              <a:buChar char="•"/>
            </a:pPr>
            <a:endParaRPr lang="en-US" dirty="0">
              <a:latin typeface="Times New Roman" panose="02020603050405020304" pitchFamily="18" charset="0"/>
            </a:endParaRPr>
          </a:p>
          <a:p>
            <a:pPr algn="just"/>
            <a:r>
              <a:rPr lang="en-US" b="1" dirty="0">
                <a:latin typeface="Times New Roman" panose="02020603050405020304" pitchFamily="18" charset="0"/>
                <a:cs typeface="Times New Roman" panose="02020603050405020304" pitchFamily="18" charset="0"/>
              </a:rPr>
              <a:t>Applications: </a:t>
            </a:r>
          </a:p>
          <a:p>
            <a:pPr marL="285750" indent="-28575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Spam detection (spam vs. not spam). </a:t>
            </a:r>
          </a:p>
          <a:p>
            <a:pPr marL="285750" indent="-28575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Medical diagnosis (disease vs. no disease). </a:t>
            </a:r>
            <a:endParaRPr lang="en-IN"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 xmlns:a16="http://schemas.microsoft.com/office/drawing/2014/main" id="{71C043B5-99B4-E7A0-7B51-F8CDD066F4B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059207" y="1136767"/>
            <a:ext cx="4897120" cy="2672715"/>
          </a:xfrm>
          <a:prstGeom prst="rect">
            <a:avLst/>
          </a:prstGeom>
          <a:noFill/>
          <a:ln>
            <a:noFill/>
          </a:ln>
        </p:spPr>
      </p:pic>
      <p:sp>
        <p:nvSpPr>
          <p:cNvPr id="5" name="TextBox 4">
            <a:extLst>
              <a:ext uri="{FF2B5EF4-FFF2-40B4-BE49-F238E27FC236}">
                <a16:creationId xmlns="" xmlns:a16="http://schemas.microsoft.com/office/drawing/2014/main" id="{349FEA3C-19F2-8867-056B-8ACDFA98D0E9}"/>
              </a:ext>
            </a:extLst>
          </p:cNvPr>
          <p:cNvSpPr txBox="1"/>
          <p:nvPr/>
        </p:nvSpPr>
        <p:spPr>
          <a:xfrm>
            <a:off x="4093400" y="3935994"/>
            <a:ext cx="4828734" cy="380938"/>
          </a:xfrm>
          <a:prstGeom prst="rect">
            <a:avLst/>
          </a:prstGeom>
          <a:noFill/>
        </p:spPr>
        <p:txBody>
          <a:bodyPr wrap="square">
            <a:spAutoFit/>
          </a:bodyPr>
          <a:lstStyle/>
          <a:p>
            <a:pPr algn="ctr">
              <a:lnSpc>
                <a:spcPct val="150000"/>
              </a:lnSpc>
              <a:spcAft>
                <a:spcPts val="1000"/>
              </a:spcAft>
            </a:pPr>
            <a:r>
              <a:rPr lang="en-US" dirty="0">
                <a:effectLst/>
                <a:latin typeface="Times New Roman" panose="02020603050405020304" pitchFamily="18" charset="0"/>
                <a:ea typeface="Calibri" panose="020F0502020204030204" pitchFamily="34" charset="0"/>
                <a:cs typeface="Times New Roman" panose="02020603050405020304" pitchFamily="18" charset="0"/>
              </a:rPr>
              <a:t>Figure : </a:t>
            </a:r>
            <a:r>
              <a:rPr lang="en-US" kern="0" dirty="0">
                <a:effectLst/>
                <a:latin typeface="Times New Roman" panose="02020603050405020304" pitchFamily="18" charset="0"/>
                <a:ea typeface="Calibri" panose="020F0502020204030204" pitchFamily="34" charset="0"/>
              </a:rPr>
              <a:t>Logistic Regression</a:t>
            </a:r>
            <a:endParaRPr lang="en-IN"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989035092"/>
      </p:ext>
    </p:extLst>
  </p:cSld>
  <p:clrMapOvr>
    <a:masterClrMapping/>
  </p:clrMapOvr>
  <p:transition spd="slow">
    <p:randomBar dir="vert"/>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bg2">
                <a:alpha val="98000"/>
                <a:lumMod val="57000"/>
                <a:lumOff val="43000"/>
              </a:schemeClr>
            </a:gs>
            <a:gs pos="100000">
              <a:schemeClr val="accent2">
                <a:alpha val="0"/>
                <a:lumMod val="0"/>
                <a:lumOff val="100000"/>
              </a:schemeClr>
            </a:gs>
          </a:gsLst>
          <a:lin ang="0" scaled="1"/>
          <a:tileRect/>
        </a:gradFill>
        <a:effectLst/>
      </p:bgPr>
    </p:bg>
    <p:spTree>
      <p:nvGrpSpPr>
        <p:cNvPr id="1" name="Shape 343"/>
        <p:cNvGrpSpPr/>
        <p:nvPr/>
      </p:nvGrpSpPr>
      <p:grpSpPr>
        <a:xfrm>
          <a:off x="0" y="0"/>
          <a:ext cx="0" cy="0"/>
          <a:chOff x="0" y="0"/>
          <a:chExt cx="0" cy="0"/>
        </a:xfrm>
      </p:grpSpPr>
      <p:sp>
        <p:nvSpPr>
          <p:cNvPr id="24" name="Rectangle 23">
            <a:extLst>
              <a:ext uri="{FF2B5EF4-FFF2-40B4-BE49-F238E27FC236}">
                <a16:creationId xmlns="" xmlns:a16="http://schemas.microsoft.com/office/drawing/2014/main" id="{0C867A8F-4747-9A72-CC76-B7D263E18905}"/>
              </a:ext>
            </a:extLst>
          </p:cNvPr>
          <p:cNvSpPr/>
          <p:nvPr/>
        </p:nvSpPr>
        <p:spPr>
          <a:xfrm>
            <a:off x="-1" y="4639875"/>
            <a:ext cx="7067105" cy="514710"/>
          </a:xfrm>
          <a:prstGeom prst="rect">
            <a:avLst/>
          </a:prstGeom>
          <a:solidFill>
            <a:srgbClr val="D5096F"/>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solidFill>
                <a:latin typeface="Lato" panose="020F0502020204030203" pitchFamily="34" charset="0"/>
              </a:rPr>
              <a:t>Dept. of Computer Science and Engineering</a:t>
            </a:r>
            <a:endParaRPr lang="en-IN" sz="2800" dirty="0">
              <a:solidFill>
                <a:schemeClr val="bg1"/>
              </a:solidFill>
            </a:endParaRPr>
          </a:p>
        </p:txBody>
      </p:sp>
      <p:sp>
        <p:nvSpPr>
          <p:cNvPr id="25" name="Rectangle 24">
            <a:extLst>
              <a:ext uri="{FF2B5EF4-FFF2-40B4-BE49-F238E27FC236}">
                <a16:creationId xmlns="" xmlns:a16="http://schemas.microsoft.com/office/drawing/2014/main" id="{199CD386-259B-F4FC-E64C-61F8F602EC6A}"/>
              </a:ext>
            </a:extLst>
          </p:cNvPr>
          <p:cNvSpPr/>
          <p:nvPr/>
        </p:nvSpPr>
        <p:spPr>
          <a:xfrm>
            <a:off x="7067106" y="4644553"/>
            <a:ext cx="1545265" cy="503625"/>
          </a:xfrm>
          <a:prstGeom prst="rect">
            <a:avLst/>
          </a:prstGeom>
          <a:solidFill>
            <a:srgbClr val="6C2E9A"/>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latin typeface="Lato" panose="020F0502020204030203" pitchFamily="34" charset="0"/>
              </a:rPr>
              <a:t>20-07-25</a:t>
            </a:r>
            <a:endParaRPr lang="en-IN" sz="2400" dirty="0">
              <a:solidFill>
                <a:schemeClr val="bg1"/>
              </a:solidFill>
            </a:endParaRPr>
          </a:p>
        </p:txBody>
      </p:sp>
      <p:sp>
        <p:nvSpPr>
          <p:cNvPr id="26" name="Rectangle 25">
            <a:extLst>
              <a:ext uri="{FF2B5EF4-FFF2-40B4-BE49-F238E27FC236}">
                <a16:creationId xmlns="" xmlns:a16="http://schemas.microsoft.com/office/drawing/2014/main" id="{31A16892-FB2C-26A8-87D9-3738698FCCF3}"/>
              </a:ext>
            </a:extLst>
          </p:cNvPr>
          <p:cNvSpPr/>
          <p:nvPr/>
        </p:nvSpPr>
        <p:spPr>
          <a:xfrm>
            <a:off x="8612373" y="4639875"/>
            <a:ext cx="531628" cy="503625"/>
          </a:xfrm>
          <a:prstGeom prst="rect">
            <a:avLst/>
          </a:prstGeom>
          <a:solidFill>
            <a:srgbClr val="FFA401"/>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bg1"/>
                </a:solidFill>
                <a:latin typeface="Lato" panose="020F0502020204030203" pitchFamily="34" charset="0"/>
              </a:rPr>
              <a:t>16</a:t>
            </a:r>
            <a:endParaRPr lang="en-IN" sz="2000" dirty="0">
              <a:solidFill>
                <a:schemeClr val="bg1"/>
              </a:solidFill>
            </a:endParaRPr>
          </a:p>
        </p:txBody>
      </p:sp>
      <p:sp>
        <p:nvSpPr>
          <p:cNvPr id="2" name="Speech Bubble: Rectangle 1">
            <a:extLst>
              <a:ext uri="{FF2B5EF4-FFF2-40B4-BE49-F238E27FC236}">
                <a16:creationId xmlns="" xmlns:a16="http://schemas.microsoft.com/office/drawing/2014/main" id="{E6937108-D90D-4750-A510-9F554EEF5D41}"/>
              </a:ext>
            </a:extLst>
          </p:cNvPr>
          <p:cNvSpPr/>
          <p:nvPr/>
        </p:nvSpPr>
        <p:spPr>
          <a:xfrm>
            <a:off x="-1" y="50412"/>
            <a:ext cx="9144000" cy="633701"/>
          </a:xfrm>
          <a:prstGeom prst="wedgeRectCallout">
            <a:avLst>
              <a:gd name="adj1" fmla="val -22977"/>
              <a:gd name="adj2" fmla="val 97846"/>
            </a:avLst>
          </a:prstGeom>
          <a:solidFill>
            <a:srgbClr val="00B0EE"/>
          </a:solidFill>
          <a:ln>
            <a:noFill/>
          </a:ln>
          <a:effectLst>
            <a:glow rad="101600">
              <a:schemeClr val="accent5">
                <a:satMod val="175000"/>
                <a:alpha val="40000"/>
              </a:schemeClr>
            </a:glow>
          </a:effectLst>
          <a:scene3d>
            <a:camera prst="orthographicFront">
              <a:rot lat="0" lon="0" rev="0"/>
            </a:camera>
            <a:lightRig rig="chilly" dir="t">
              <a:rot lat="0" lon="0" rev="18480000"/>
            </a:lightRig>
          </a:scene3d>
          <a:sp3d prstMaterial="clear">
            <a:bevelT h="63500"/>
          </a:sp3d>
        </p:spPr>
        <p:style>
          <a:lnRef idx="3">
            <a:schemeClr val="lt1"/>
          </a:lnRef>
          <a:fillRef idx="1">
            <a:schemeClr val="accent6"/>
          </a:fillRef>
          <a:effectRef idx="1">
            <a:schemeClr val="accent6"/>
          </a:effectRef>
          <a:fontRef idx="minor">
            <a:schemeClr val="lt1"/>
          </a:fontRef>
        </p:style>
        <p:txBody>
          <a:bodyPr rtlCol="0" anchor="ctr"/>
          <a:lstStyle/>
          <a:p>
            <a:pPr algn="ctr"/>
            <a:endParaRPr lang="en-IN" dirty="0"/>
          </a:p>
        </p:txBody>
      </p:sp>
      <p:sp>
        <p:nvSpPr>
          <p:cNvPr id="3" name="TextBox 2">
            <a:extLst>
              <a:ext uri="{FF2B5EF4-FFF2-40B4-BE49-F238E27FC236}">
                <a16:creationId xmlns="" xmlns:a16="http://schemas.microsoft.com/office/drawing/2014/main" id="{9FBCBFA1-7C16-1C33-0D9D-CD78B8799E82}"/>
              </a:ext>
            </a:extLst>
          </p:cNvPr>
          <p:cNvSpPr txBox="1"/>
          <p:nvPr/>
        </p:nvSpPr>
        <p:spPr>
          <a:xfrm>
            <a:off x="667400" y="314781"/>
            <a:ext cx="3791910" cy="369332"/>
          </a:xfrm>
          <a:prstGeom prst="rect">
            <a:avLst/>
          </a:prstGeom>
          <a:noFill/>
        </p:spPr>
        <p:txBody>
          <a:bodyPr wrap="square" rtlCol="0">
            <a:spAutoFit/>
          </a:bodyPr>
          <a:lstStyle/>
          <a:p>
            <a:pPr algn="ctr"/>
            <a:r>
              <a:rPr lang="en-US" sz="1800" b="1" kern="0" dirty="0">
                <a:effectLst/>
                <a:latin typeface="Times New Roman" panose="02020603050405020304" pitchFamily="18" charset="0"/>
                <a:ea typeface="Calibri" panose="020F0502020204030204" pitchFamily="34" charset="0"/>
              </a:rPr>
              <a:t>Decision Tree Classifier</a:t>
            </a:r>
            <a:endParaRPr lang="en-IN" sz="1800" b="1" dirty="0"/>
          </a:p>
        </p:txBody>
      </p:sp>
      <p:sp>
        <p:nvSpPr>
          <p:cNvPr id="6" name="TextBox 5">
            <a:extLst>
              <a:ext uri="{FF2B5EF4-FFF2-40B4-BE49-F238E27FC236}">
                <a16:creationId xmlns="" xmlns:a16="http://schemas.microsoft.com/office/drawing/2014/main" id="{F3AA723B-E547-681F-D73D-BD871AB115D4}"/>
              </a:ext>
            </a:extLst>
          </p:cNvPr>
          <p:cNvSpPr txBox="1"/>
          <p:nvPr/>
        </p:nvSpPr>
        <p:spPr>
          <a:xfrm>
            <a:off x="68097" y="948482"/>
            <a:ext cx="3991107" cy="3754874"/>
          </a:xfrm>
          <a:prstGeom prst="rect">
            <a:avLst/>
          </a:prstGeom>
          <a:noFill/>
        </p:spPr>
        <p:txBody>
          <a:bodyPr wrap="square">
            <a:spAutoFit/>
          </a:bodyPr>
          <a:lstStyle/>
          <a:p>
            <a:pPr algn="just"/>
            <a:r>
              <a:rPr lang="en-US" dirty="0">
                <a:latin typeface="Times New Roman" panose="02020603050405020304" pitchFamily="18" charset="0"/>
                <a:cs typeface="Times New Roman" panose="02020603050405020304" pitchFamily="18" charset="0"/>
              </a:rPr>
              <a:t>A decision tree classifier is a supervised machine learning algorithm used for classification tasks. It recursively splits the dataset into subsets based on the values of input features, creating a tree-like structure of decision nodes.</a:t>
            </a:r>
          </a:p>
          <a:p>
            <a:pPr algn="just"/>
            <a:endParaRPr lang="en-US" dirty="0">
              <a:latin typeface="Times New Roman" panose="02020603050405020304" pitchFamily="18" charset="0"/>
              <a:cs typeface="Times New Roman" panose="02020603050405020304" pitchFamily="18" charset="0"/>
            </a:endParaRPr>
          </a:p>
          <a:p>
            <a:pPr algn="just"/>
            <a:r>
              <a:rPr lang="en-US" b="1" dirty="0">
                <a:latin typeface="Times New Roman" panose="02020603050405020304" pitchFamily="18" charset="0"/>
                <a:cs typeface="Times New Roman" panose="02020603050405020304" pitchFamily="18" charset="0"/>
              </a:rPr>
              <a:t>Purpose:</a:t>
            </a:r>
          </a:p>
          <a:p>
            <a:pPr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 To classify data points into multiple classes based on input features.</a:t>
            </a:r>
          </a:p>
          <a:p>
            <a:pPr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 To represent a series of decisions as a tree structure.</a:t>
            </a:r>
          </a:p>
          <a:p>
            <a:pPr algn="just"/>
            <a:endParaRPr lang="en-US" dirty="0">
              <a:latin typeface="Times New Roman" panose="02020603050405020304" pitchFamily="18" charset="0"/>
              <a:cs typeface="Times New Roman" panose="02020603050405020304" pitchFamily="18" charset="0"/>
            </a:endParaRPr>
          </a:p>
          <a:p>
            <a:pPr algn="just"/>
            <a:r>
              <a:rPr lang="en-US" b="1" dirty="0">
                <a:latin typeface="Times New Roman" panose="02020603050405020304" pitchFamily="18" charset="0"/>
                <a:cs typeface="Times New Roman" panose="02020603050405020304" pitchFamily="18" charset="0"/>
              </a:rPr>
              <a:t>Applications:</a:t>
            </a:r>
            <a:r>
              <a:rPr lang="en-US" dirty="0">
                <a:latin typeface="Times New Roman" panose="02020603050405020304" pitchFamily="18" charset="0"/>
                <a:cs typeface="Times New Roman" panose="02020603050405020304" pitchFamily="18" charset="0"/>
              </a:rPr>
              <a:t> </a:t>
            </a:r>
          </a:p>
          <a:p>
            <a:pPr marL="285750" indent="-28575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Credit risk assessment (approve vs. deny loan applications). </a:t>
            </a:r>
          </a:p>
          <a:p>
            <a:pPr marL="285750" indent="-28575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Customer segmentation (classify customers based on purchasing behavior).</a:t>
            </a:r>
          </a:p>
        </p:txBody>
      </p:sp>
      <p:sp>
        <p:nvSpPr>
          <p:cNvPr id="5" name="TextBox 4">
            <a:extLst>
              <a:ext uri="{FF2B5EF4-FFF2-40B4-BE49-F238E27FC236}">
                <a16:creationId xmlns="" xmlns:a16="http://schemas.microsoft.com/office/drawing/2014/main" id="{349FEA3C-19F2-8867-056B-8ACDFA98D0E9}"/>
              </a:ext>
            </a:extLst>
          </p:cNvPr>
          <p:cNvSpPr txBox="1"/>
          <p:nvPr/>
        </p:nvSpPr>
        <p:spPr>
          <a:xfrm>
            <a:off x="4093400" y="3935994"/>
            <a:ext cx="4828734" cy="380938"/>
          </a:xfrm>
          <a:prstGeom prst="rect">
            <a:avLst/>
          </a:prstGeom>
          <a:noFill/>
        </p:spPr>
        <p:txBody>
          <a:bodyPr wrap="square">
            <a:spAutoFit/>
          </a:bodyPr>
          <a:lstStyle/>
          <a:p>
            <a:pPr algn="ctr">
              <a:lnSpc>
                <a:spcPct val="150000"/>
              </a:lnSpc>
              <a:spcAft>
                <a:spcPts val="1000"/>
              </a:spcAft>
            </a:pPr>
            <a:r>
              <a:rPr lang="en-US" dirty="0">
                <a:effectLst/>
                <a:latin typeface="Times New Roman" panose="02020603050405020304" pitchFamily="18" charset="0"/>
                <a:ea typeface="Calibri" panose="020F0502020204030204" pitchFamily="34" charset="0"/>
                <a:cs typeface="Times New Roman" panose="02020603050405020304" pitchFamily="18" charset="0"/>
              </a:rPr>
              <a:t>Figure : </a:t>
            </a:r>
            <a:r>
              <a:rPr lang="en-US" kern="0" dirty="0">
                <a:effectLst/>
                <a:latin typeface="Times New Roman" panose="02020603050405020304" pitchFamily="18" charset="0"/>
                <a:ea typeface="Calibri" panose="020F0502020204030204" pitchFamily="34" charset="0"/>
              </a:rPr>
              <a:t>Decision Tree Classifier</a:t>
            </a:r>
            <a:endParaRPr lang="en-IN"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 xmlns:a16="http://schemas.microsoft.com/office/drawing/2014/main" id="{B1AE914A-96CA-74C2-4176-4F87CEE89B0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066858" y="948482"/>
            <a:ext cx="4999323" cy="2981105"/>
          </a:xfrm>
          <a:prstGeom prst="rect">
            <a:avLst/>
          </a:prstGeom>
          <a:noFill/>
          <a:ln>
            <a:noFill/>
          </a:ln>
        </p:spPr>
      </p:pic>
    </p:spTree>
    <p:extLst>
      <p:ext uri="{BB962C8B-B14F-4D97-AF65-F5344CB8AC3E}">
        <p14:creationId xmlns:p14="http://schemas.microsoft.com/office/powerpoint/2010/main" val="1008787133"/>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bg2">
                <a:alpha val="98000"/>
                <a:lumMod val="57000"/>
                <a:lumOff val="43000"/>
              </a:schemeClr>
            </a:gs>
            <a:gs pos="100000">
              <a:schemeClr val="accent2">
                <a:alpha val="0"/>
                <a:lumMod val="0"/>
                <a:lumOff val="100000"/>
              </a:schemeClr>
            </a:gs>
          </a:gsLst>
          <a:lin ang="0" scaled="1"/>
          <a:tileRect/>
        </a:gradFill>
        <a:effectLst/>
      </p:bgPr>
    </p:bg>
    <p:spTree>
      <p:nvGrpSpPr>
        <p:cNvPr id="1" name="Shape 343"/>
        <p:cNvGrpSpPr/>
        <p:nvPr/>
      </p:nvGrpSpPr>
      <p:grpSpPr>
        <a:xfrm>
          <a:off x="0" y="0"/>
          <a:ext cx="0" cy="0"/>
          <a:chOff x="0" y="0"/>
          <a:chExt cx="0" cy="0"/>
        </a:xfrm>
      </p:grpSpPr>
      <p:sp>
        <p:nvSpPr>
          <p:cNvPr id="24" name="Rectangle 23">
            <a:extLst>
              <a:ext uri="{FF2B5EF4-FFF2-40B4-BE49-F238E27FC236}">
                <a16:creationId xmlns="" xmlns:a16="http://schemas.microsoft.com/office/drawing/2014/main" id="{0C867A8F-4747-9A72-CC76-B7D263E18905}"/>
              </a:ext>
            </a:extLst>
          </p:cNvPr>
          <p:cNvSpPr/>
          <p:nvPr/>
        </p:nvSpPr>
        <p:spPr>
          <a:xfrm>
            <a:off x="-1" y="4639875"/>
            <a:ext cx="7067105" cy="514710"/>
          </a:xfrm>
          <a:prstGeom prst="rect">
            <a:avLst/>
          </a:prstGeom>
          <a:solidFill>
            <a:srgbClr val="D5096F"/>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solidFill>
                <a:latin typeface="Lato" panose="020F0502020204030203" pitchFamily="34" charset="0"/>
              </a:rPr>
              <a:t>Dept. of Computer Science and Engineering</a:t>
            </a:r>
            <a:endParaRPr lang="en-IN" sz="2800" dirty="0">
              <a:solidFill>
                <a:schemeClr val="bg1"/>
              </a:solidFill>
            </a:endParaRPr>
          </a:p>
        </p:txBody>
      </p:sp>
      <p:sp>
        <p:nvSpPr>
          <p:cNvPr id="25" name="Rectangle 24">
            <a:extLst>
              <a:ext uri="{FF2B5EF4-FFF2-40B4-BE49-F238E27FC236}">
                <a16:creationId xmlns="" xmlns:a16="http://schemas.microsoft.com/office/drawing/2014/main" id="{199CD386-259B-F4FC-E64C-61F8F602EC6A}"/>
              </a:ext>
            </a:extLst>
          </p:cNvPr>
          <p:cNvSpPr/>
          <p:nvPr/>
        </p:nvSpPr>
        <p:spPr>
          <a:xfrm>
            <a:off x="7067106" y="4644553"/>
            <a:ext cx="1545265" cy="503625"/>
          </a:xfrm>
          <a:prstGeom prst="rect">
            <a:avLst/>
          </a:prstGeom>
          <a:solidFill>
            <a:srgbClr val="6C2E9A"/>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latin typeface="Lato" panose="020F0502020204030203" pitchFamily="34" charset="0"/>
              </a:rPr>
              <a:t>20-07-25</a:t>
            </a:r>
            <a:endParaRPr lang="en-IN" sz="2400" dirty="0">
              <a:solidFill>
                <a:schemeClr val="bg1"/>
              </a:solidFill>
            </a:endParaRPr>
          </a:p>
        </p:txBody>
      </p:sp>
      <p:sp>
        <p:nvSpPr>
          <p:cNvPr id="26" name="Rectangle 25">
            <a:extLst>
              <a:ext uri="{FF2B5EF4-FFF2-40B4-BE49-F238E27FC236}">
                <a16:creationId xmlns="" xmlns:a16="http://schemas.microsoft.com/office/drawing/2014/main" id="{31A16892-FB2C-26A8-87D9-3738698FCCF3}"/>
              </a:ext>
            </a:extLst>
          </p:cNvPr>
          <p:cNvSpPr/>
          <p:nvPr/>
        </p:nvSpPr>
        <p:spPr>
          <a:xfrm>
            <a:off x="8612373" y="4639875"/>
            <a:ext cx="531628" cy="503625"/>
          </a:xfrm>
          <a:prstGeom prst="rect">
            <a:avLst/>
          </a:prstGeom>
          <a:solidFill>
            <a:srgbClr val="FFA401"/>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bg1"/>
                </a:solidFill>
                <a:latin typeface="Lato" panose="020F0502020204030203" pitchFamily="34" charset="0"/>
              </a:rPr>
              <a:t>17</a:t>
            </a:r>
            <a:endParaRPr lang="en-IN" sz="2000" dirty="0">
              <a:solidFill>
                <a:schemeClr val="bg1"/>
              </a:solidFill>
            </a:endParaRPr>
          </a:p>
        </p:txBody>
      </p:sp>
      <p:sp>
        <p:nvSpPr>
          <p:cNvPr id="2" name="Speech Bubble: Rectangle 1">
            <a:extLst>
              <a:ext uri="{FF2B5EF4-FFF2-40B4-BE49-F238E27FC236}">
                <a16:creationId xmlns="" xmlns:a16="http://schemas.microsoft.com/office/drawing/2014/main" id="{E6937108-D90D-4750-A510-9F554EEF5D41}"/>
              </a:ext>
            </a:extLst>
          </p:cNvPr>
          <p:cNvSpPr/>
          <p:nvPr/>
        </p:nvSpPr>
        <p:spPr>
          <a:xfrm>
            <a:off x="-1" y="50412"/>
            <a:ext cx="9144000" cy="633701"/>
          </a:xfrm>
          <a:prstGeom prst="wedgeRectCallout">
            <a:avLst>
              <a:gd name="adj1" fmla="val -22977"/>
              <a:gd name="adj2" fmla="val 97846"/>
            </a:avLst>
          </a:prstGeom>
          <a:solidFill>
            <a:srgbClr val="00B0EE"/>
          </a:solidFill>
          <a:ln>
            <a:noFill/>
          </a:ln>
          <a:effectLst>
            <a:glow rad="101600">
              <a:schemeClr val="accent5">
                <a:satMod val="175000"/>
                <a:alpha val="40000"/>
              </a:schemeClr>
            </a:glow>
          </a:effectLst>
          <a:scene3d>
            <a:camera prst="orthographicFront">
              <a:rot lat="0" lon="0" rev="0"/>
            </a:camera>
            <a:lightRig rig="chilly" dir="t">
              <a:rot lat="0" lon="0" rev="18480000"/>
            </a:lightRig>
          </a:scene3d>
          <a:sp3d prstMaterial="clear">
            <a:bevelT h="63500"/>
          </a:sp3d>
        </p:spPr>
        <p:style>
          <a:lnRef idx="3">
            <a:schemeClr val="lt1"/>
          </a:lnRef>
          <a:fillRef idx="1">
            <a:schemeClr val="accent6"/>
          </a:fillRef>
          <a:effectRef idx="1">
            <a:schemeClr val="accent6"/>
          </a:effectRef>
          <a:fontRef idx="minor">
            <a:schemeClr val="lt1"/>
          </a:fontRef>
        </p:style>
        <p:txBody>
          <a:bodyPr rtlCol="0" anchor="ctr"/>
          <a:lstStyle/>
          <a:p>
            <a:pPr algn="ctr"/>
            <a:endParaRPr lang="en-IN" dirty="0"/>
          </a:p>
        </p:txBody>
      </p:sp>
      <p:sp>
        <p:nvSpPr>
          <p:cNvPr id="3" name="TextBox 2">
            <a:extLst>
              <a:ext uri="{FF2B5EF4-FFF2-40B4-BE49-F238E27FC236}">
                <a16:creationId xmlns="" xmlns:a16="http://schemas.microsoft.com/office/drawing/2014/main" id="{9FBCBFA1-7C16-1C33-0D9D-CD78B8799E82}"/>
              </a:ext>
            </a:extLst>
          </p:cNvPr>
          <p:cNvSpPr txBox="1"/>
          <p:nvPr/>
        </p:nvSpPr>
        <p:spPr>
          <a:xfrm>
            <a:off x="667400" y="314781"/>
            <a:ext cx="3791910" cy="369332"/>
          </a:xfrm>
          <a:prstGeom prst="rect">
            <a:avLst/>
          </a:prstGeom>
          <a:noFill/>
        </p:spPr>
        <p:txBody>
          <a:bodyPr wrap="square" rtlCol="0">
            <a:spAutoFit/>
          </a:bodyPr>
          <a:lstStyle/>
          <a:p>
            <a:pPr algn="ctr"/>
            <a:r>
              <a:rPr lang="en-US" sz="1800" b="1" kern="0" dirty="0">
                <a:effectLst/>
                <a:latin typeface="Times New Roman" panose="02020603050405020304" pitchFamily="18" charset="0"/>
                <a:ea typeface="Calibri" panose="020F0502020204030204" pitchFamily="34" charset="0"/>
              </a:rPr>
              <a:t>Gradient Boost Classifier</a:t>
            </a:r>
            <a:endParaRPr lang="en-IN" sz="1800" b="1" dirty="0"/>
          </a:p>
        </p:txBody>
      </p:sp>
      <p:sp>
        <p:nvSpPr>
          <p:cNvPr id="6" name="TextBox 5">
            <a:extLst>
              <a:ext uri="{FF2B5EF4-FFF2-40B4-BE49-F238E27FC236}">
                <a16:creationId xmlns="" xmlns:a16="http://schemas.microsoft.com/office/drawing/2014/main" id="{F3AA723B-E547-681F-D73D-BD871AB115D4}"/>
              </a:ext>
            </a:extLst>
          </p:cNvPr>
          <p:cNvSpPr txBox="1"/>
          <p:nvPr/>
        </p:nvSpPr>
        <p:spPr>
          <a:xfrm>
            <a:off x="68097" y="948482"/>
            <a:ext cx="3991107" cy="3539430"/>
          </a:xfrm>
          <a:prstGeom prst="rect">
            <a:avLst/>
          </a:prstGeom>
          <a:noFill/>
        </p:spPr>
        <p:txBody>
          <a:bodyPr wrap="square">
            <a:spAutoFit/>
          </a:bodyPr>
          <a:lstStyle/>
          <a:p>
            <a:pPr algn="just"/>
            <a:r>
              <a:rPr lang="en-US" dirty="0">
                <a:latin typeface="Times New Roman" panose="02020603050405020304" pitchFamily="18" charset="0"/>
                <a:cs typeface="Times New Roman" panose="02020603050405020304" pitchFamily="18" charset="0"/>
              </a:rPr>
              <a:t>The Gradient Boost Classifier is a machine learning algorithm that builds a strong predictive model by combining multiple weak learners (typically decision trees) in a sequential manner. </a:t>
            </a:r>
          </a:p>
          <a:p>
            <a:pPr algn="just"/>
            <a:endParaRPr lang="en-US" dirty="0">
              <a:latin typeface="Times New Roman" panose="02020603050405020304" pitchFamily="18" charset="0"/>
              <a:cs typeface="Times New Roman" panose="02020603050405020304" pitchFamily="18" charset="0"/>
            </a:endParaRPr>
          </a:p>
          <a:p>
            <a:pPr algn="just"/>
            <a:r>
              <a:rPr lang="en-US" b="1" dirty="0">
                <a:latin typeface="Times New Roman" panose="02020603050405020304" pitchFamily="18" charset="0"/>
                <a:cs typeface="Times New Roman" panose="02020603050405020304" pitchFamily="18" charset="0"/>
              </a:rPr>
              <a:t>Purpose:</a:t>
            </a:r>
          </a:p>
          <a:p>
            <a:pPr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 To sequentially train a series of weak learners to correct the errors made by the preceding models.</a:t>
            </a:r>
          </a:p>
          <a:p>
            <a:pPr algn="just"/>
            <a:endParaRPr lang="en-US" dirty="0">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 To ensemble these weak learners into a strong predictive model.</a:t>
            </a:r>
          </a:p>
          <a:p>
            <a:pPr algn="just"/>
            <a:endParaRPr lang="en-US" dirty="0">
              <a:latin typeface="Times New Roman" panose="02020603050405020304" pitchFamily="18" charset="0"/>
              <a:cs typeface="Times New Roman" panose="02020603050405020304" pitchFamily="18" charset="0"/>
            </a:endParaRPr>
          </a:p>
          <a:p>
            <a:pPr algn="just"/>
            <a:r>
              <a:rPr lang="en-US" b="1" dirty="0">
                <a:latin typeface="Times New Roman" panose="02020603050405020304" pitchFamily="18" charset="0"/>
                <a:cs typeface="Times New Roman" panose="02020603050405020304" pitchFamily="18" charset="0"/>
              </a:rPr>
              <a:t>Applications:</a:t>
            </a:r>
            <a:endParaRPr lang="en-US" dirty="0">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Predictive modeling in various domains, including finance, healthcare, and marketing.</a:t>
            </a:r>
          </a:p>
          <a:p>
            <a:pPr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Fraud detection.</a:t>
            </a:r>
          </a:p>
        </p:txBody>
      </p:sp>
      <p:sp>
        <p:nvSpPr>
          <p:cNvPr id="5" name="TextBox 4">
            <a:extLst>
              <a:ext uri="{FF2B5EF4-FFF2-40B4-BE49-F238E27FC236}">
                <a16:creationId xmlns="" xmlns:a16="http://schemas.microsoft.com/office/drawing/2014/main" id="{349FEA3C-19F2-8867-056B-8ACDFA98D0E9}"/>
              </a:ext>
            </a:extLst>
          </p:cNvPr>
          <p:cNvSpPr txBox="1"/>
          <p:nvPr/>
        </p:nvSpPr>
        <p:spPr>
          <a:xfrm>
            <a:off x="4093400" y="4122950"/>
            <a:ext cx="4828734" cy="380938"/>
          </a:xfrm>
          <a:prstGeom prst="rect">
            <a:avLst/>
          </a:prstGeom>
          <a:noFill/>
        </p:spPr>
        <p:txBody>
          <a:bodyPr wrap="square">
            <a:spAutoFit/>
          </a:bodyPr>
          <a:lstStyle/>
          <a:p>
            <a:pPr algn="ctr">
              <a:lnSpc>
                <a:spcPct val="150000"/>
              </a:lnSpc>
              <a:spcAft>
                <a:spcPts val="1000"/>
              </a:spcAft>
            </a:pPr>
            <a:r>
              <a:rPr lang="en-US" dirty="0">
                <a:effectLst/>
                <a:latin typeface="Times New Roman" panose="02020603050405020304" pitchFamily="18" charset="0"/>
                <a:ea typeface="Calibri" panose="020F0502020204030204" pitchFamily="34" charset="0"/>
                <a:cs typeface="Times New Roman" panose="02020603050405020304" pitchFamily="18" charset="0"/>
              </a:rPr>
              <a:t>Figure : </a:t>
            </a:r>
            <a:r>
              <a:rPr lang="en-US" kern="0" dirty="0">
                <a:effectLst/>
                <a:latin typeface="Times New Roman" panose="02020603050405020304" pitchFamily="18" charset="0"/>
                <a:ea typeface="Calibri" panose="020F0502020204030204" pitchFamily="34" charset="0"/>
              </a:rPr>
              <a:t>Gradient Boost Classifier</a:t>
            </a:r>
            <a:endParaRPr lang="en-IN"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7" name="Picture 6">
            <a:extLst>
              <a:ext uri="{FF2B5EF4-FFF2-40B4-BE49-F238E27FC236}">
                <a16:creationId xmlns="" xmlns:a16="http://schemas.microsoft.com/office/drawing/2014/main" id="{853BB7BC-2FE3-8063-5908-ADA92566C19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093400" y="932180"/>
            <a:ext cx="4982503" cy="3279140"/>
          </a:xfrm>
          <a:prstGeom prst="rect">
            <a:avLst/>
          </a:prstGeom>
          <a:noFill/>
          <a:ln>
            <a:noFill/>
          </a:ln>
        </p:spPr>
      </p:pic>
    </p:spTree>
    <p:extLst>
      <p:ext uri="{BB962C8B-B14F-4D97-AF65-F5344CB8AC3E}">
        <p14:creationId xmlns:p14="http://schemas.microsoft.com/office/powerpoint/2010/main" val="4054406552"/>
      </p:ext>
    </p:extLst>
  </p:cSld>
  <p:clrMapOvr>
    <a:masterClrMapping/>
  </p:clrMapOvr>
  <p:transition spd="slow">
    <p:randomBar dir="vert"/>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bg2">
                <a:alpha val="98000"/>
                <a:lumMod val="57000"/>
                <a:lumOff val="43000"/>
              </a:schemeClr>
            </a:gs>
            <a:gs pos="100000">
              <a:schemeClr val="accent2">
                <a:alpha val="0"/>
                <a:lumMod val="0"/>
                <a:lumOff val="100000"/>
              </a:schemeClr>
            </a:gs>
          </a:gsLst>
          <a:lin ang="0" scaled="1"/>
          <a:tileRect/>
        </a:gradFill>
        <a:effectLst/>
      </p:bgPr>
    </p:bg>
    <p:spTree>
      <p:nvGrpSpPr>
        <p:cNvPr id="1" name="Shape 343"/>
        <p:cNvGrpSpPr/>
        <p:nvPr/>
      </p:nvGrpSpPr>
      <p:grpSpPr>
        <a:xfrm>
          <a:off x="0" y="0"/>
          <a:ext cx="0" cy="0"/>
          <a:chOff x="0" y="0"/>
          <a:chExt cx="0" cy="0"/>
        </a:xfrm>
      </p:grpSpPr>
      <p:sp>
        <p:nvSpPr>
          <p:cNvPr id="24" name="Rectangle 23">
            <a:extLst>
              <a:ext uri="{FF2B5EF4-FFF2-40B4-BE49-F238E27FC236}">
                <a16:creationId xmlns="" xmlns:a16="http://schemas.microsoft.com/office/drawing/2014/main" id="{0C867A8F-4747-9A72-CC76-B7D263E18905}"/>
              </a:ext>
            </a:extLst>
          </p:cNvPr>
          <p:cNvSpPr/>
          <p:nvPr/>
        </p:nvSpPr>
        <p:spPr>
          <a:xfrm>
            <a:off x="-1" y="4639875"/>
            <a:ext cx="7067105" cy="514710"/>
          </a:xfrm>
          <a:prstGeom prst="rect">
            <a:avLst/>
          </a:prstGeom>
          <a:solidFill>
            <a:srgbClr val="D5096F"/>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solidFill>
                <a:latin typeface="Lato" panose="020F0502020204030203" pitchFamily="34" charset="0"/>
              </a:rPr>
              <a:t>Dept. of Computer Science and </a:t>
            </a:r>
            <a:r>
              <a:rPr lang="en-US" sz="2800" dirty="0" smtClean="0">
                <a:solidFill>
                  <a:schemeClr val="bg1"/>
                </a:solidFill>
                <a:latin typeface="Lato" panose="020F0502020204030203" pitchFamily="34" charset="0"/>
              </a:rPr>
              <a:t>Engineering</a:t>
            </a:r>
            <a:endParaRPr lang="en-IN" sz="2800" dirty="0">
              <a:solidFill>
                <a:schemeClr val="bg1"/>
              </a:solidFill>
            </a:endParaRPr>
          </a:p>
        </p:txBody>
      </p:sp>
      <p:sp>
        <p:nvSpPr>
          <p:cNvPr id="25" name="Rectangle 24">
            <a:extLst>
              <a:ext uri="{FF2B5EF4-FFF2-40B4-BE49-F238E27FC236}">
                <a16:creationId xmlns="" xmlns:a16="http://schemas.microsoft.com/office/drawing/2014/main" id="{199CD386-259B-F4FC-E64C-61F8F602EC6A}"/>
              </a:ext>
            </a:extLst>
          </p:cNvPr>
          <p:cNvSpPr/>
          <p:nvPr/>
        </p:nvSpPr>
        <p:spPr>
          <a:xfrm>
            <a:off x="7067106" y="4644553"/>
            <a:ext cx="1545265" cy="503625"/>
          </a:xfrm>
          <a:prstGeom prst="rect">
            <a:avLst/>
          </a:prstGeom>
          <a:solidFill>
            <a:srgbClr val="6C2E9A"/>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latin typeface="Lato" panose="020F0502020204030203" pitchFamily="34" charset="0"/>
              </a:rPr>
              <a:t>20-07-25</a:t>
            </a:r>
            <a:endParaRPr lang="en-IN" sz="2400" dirty="0">
              <a:solidFill>
                <a:schemeClr val="bg1"/>
              </a:solidFill>
            </a:endParaRPr>
          </a:p>
        </p:txBody>
      </p:sp>
      <p:sp>
        <p:nvSpPr>
          <p:cNvPr id="26" name="Rectangle 25">
            <a:extLst>
              <a:ext uri="{FF2B5EF4-FFF2-40B4-BE49-F238E27FC236}">
                <a16:creationId xmlns="" xmlns:a16="http://schemas.microsoft.com/office/drawing/2014/main" id="{31A16892-FB2C-26A8-87D9-3738698FCCF3}"/>
              </a:ext>
            </a:extLst>
          </p:cNvPr>
          <p:cNvSpPr/>
          <p:nvPr/>
        </p:nvSpPr>
        <p:spPr>
          <a:xfrm>
            <a:off x="8612373" y="4639875"/>
            <a:ext cx="531628" cy="503625"/>
          </a:xfrm>
          <a:prstGeom prst="rect">
            <a:avLst/>
          </a:prstGeom>
          <a:solidFill>
            <a:srgbClr val="FFA401"/>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bg1"/>
                </a:solidFill>
                <a:latin typeface="Lato" panose="020F0502020204030203" pitchFamily="34" charset="0"/>
              </a:rPr>
              <a:t>18</a:t>
            </a:r>
            <a:endParaRPr lang="en-IN" sz="2000" dirty="0">
              <a:solidFill>
                <a:schemeClr val="bg1"/>
              </a:solidFill>
            </a:endParaRPr>
          </a:p>
        </p:txBody>
      </p:sp>
      <p:sp>
        <p:nvSpPr>
          <p:cNvPr id="2" name="Speech Bubble: Rectangle 1">
            <a:extLst>
              <a:ext uri="{FF2B5EF4-FFF2-40B4-BE49-F238E27FC236}">
                <a16:creationId xmlns="" xmlns:a16="http://schemas.microsoft.com/office/drawing/2014/main" id="{E6937108-D90D-4750-A510-9F554EEF5D41}"/>
              </a:ext>
            </a:extLst>
          </p:cNvPr>
          <p:cNvSpPr/>
          <p:nvPr/>
        </p:nvSpPr>
        <p:spPr>
          <a:xfrm>
            <a:off x="-1" y="50412"/>
            <a:ext cx="9144000" cy="633701"/>
          </a:xfrm>
          <a:prstGeom prst="wedgeRectCallout">
            <a:avLst>
              <a:gd name="adj1" fmla="val -22977"/>
              <a:gd name="adj2" fmla="val 97846"/>
            </a:avLst>
          </a:prstGeom>
          <a:solidFill>
            <a:srgbClr val="00B0EE"/>
          </a:solidFill>
          <a:ln>
            <a:noFill/>
          </a:ln>
          <a:effectLst>
            <a:glow rad="101600">
              <a:schemeClr val="accent5">
                <a:satMod val="175000"/>
                <a:alpha val="40000"/>
              </a:schemeClr>
            </a:glow>
          </a:effectLst>
          <a:scene3d>
            <a:camera prst="orthographicFront">
              <a:rot lat="0" lon="0" rev="0"/>
            </a:camera>
            <a:lightRig rig="chilly" dir="t">
              <a:rot lat="0" lon="0" rev="18480000"/>
            </a:lightRig>
          </a:scene3d>
          <a:sp3d prstMaterial="clear">
            <a:bevelT h="63500"/>
          </a:sp3d>
        </p:spPr>
        <p:style>
          <a:lnRef idx="3">
            <a:schemeClr val="lt1"/>
          </a:lnRef>
          <a:fillRef idx="1">
            <a:schemeClr val="accent6"/>
          </a:fillRef>
          <a:effectRef idx="1">
            <a:schemeClr val="accent6"/>
          </a:effectRef>
          <a:fontRef idx="minor">
            <a:schemeClr val="lt1"/>
          </a:fontRef>
        </p:style>
        <p:txBody>
          <a:bodyPr rtlCol="0" anchor="ctr"/>
          <a:lstStyle/>
          <a:p>
            <a:pPr algn="ctr"/>
            <a:endParaRPr lang="en-IN" dirty="0"/>
          </a:p>
        </p:txBody>
      </p:sp>
      <p:sp>
        <p:nvSpPr>
          <p:cNvPr id="3" name="TextBox 2">
            <a:extLst>
              <a:ext uri="{FF2B5EF4-FFF2-40B4-BE49-F238E27FC236}">
                <a16:creationId xmlns="" xmlns:a16="http://schemas.microsoft.com/office/drawing/2014/main" id="{9FBCBFA1-7C16-1C33-0D9D-CD78B8799E82}"/>
              </a:ext>
            </a:extLst>
          </p:cNvPr>
          <p:cNvSpPr txBox="1"/>
          <p:nvPr/>
        </p:nvSpPr>
        <p:spPr>
          <a:xfrm>
            <a:off x="667400" y="314781"/>
            <a:ext cx="3791910" cy="369332"/>
          </a:xfrm>
          <a:prstGeom prst="rect">
            <a:avLst/>
          </a:prstGeom>
          <a:noFill/>
        </p:spPr>
        <p:txBody>
          <a:bodyPr wrap="square" rtlCol="0">
            <a:spAutoFit/>
          </a:bodyPr>
          <a:lstStyle/>
          <a:p>
            <a:pPr algn="ctr"/>
            <a:r>
              <a:rPr lang="en-US" sz="1800" b="1" dirty="0">
                <a:latin typeface="Times New Roman" panose="02020603050405020304" pitchFamily="18" charset="0"/>
                <a:cs typeface="Times New Roman" panose="02020603050405020304" pitchFamily="18" charset="0"/>
              </a:rPr>
              <a:t>Random Forest Classifier</a:t>
            </a:r>
            <a:endParaRPr lang="en-IN" sz="1800" b="1" dirty="0"/>
          </a:p>
        </p:txBody>
      </p:sp>
      <p:sp>
        <p:nvSpPr>
          <p:cNvPr id="6" name="TextBox 5">
            <a:extLst>
              <a:ext uri="{FF2B5EF4-FFF2-40B4-BE49-F238E27FC236}">
                <a16:creationId xmlns="" xmlns:a16="http://schemas.microsoft.com/office/drawing/2014/main" id="{F3AA723B-E547-681F-D73D-BD871AB115D4}"/>
              </a:ext>
            </a:extLst>
          </p:cNvPr>
          <p:cNvSpPr txBox="1"/>
          <p:nvPr/>
        </p:nvSpPr>
        <p:spPr>
          <a:xfrm>
            <a:off x="68097" y="948482"/>
            <a:ext cx="4313989" cy="4185761"/>
          </a:xfrm>
          <a:prstGeom prst="rect">
            <a:avLst/>
          </a:prstGeom>
          <a:noFill/>
        </p:spPr>
        <p:txBody>
          <a:bodyPr wrap="square">
            <a:spAutoFit/>
          </a:bodyPr>
          <a:lstStyle/>
          <a:p>
            <a:pPr algn="just"/>
            <a:r>
              <a:rPr lang="en-US" dirty="0">
                <a:latin typeface="Times New Roman" panose="02020603050405020304" pitchFamily="18" charset="0"/>
                <a:cs typeface="Times New Roman" panose="02020603050405020304" pitchFamily="18" charset="0"/>
              </a:rPr>
              <a:t>It can be used for both Classification and Regression problems in ML. It is based on the concept of ensemble learning, which is a process of combining multiple classifiers to solve a complex problem and to improve the performance of the model. </a:t>
            </a:r>
          </a:p>
          <a:p>
            <a:pPr algn="just"/>
            <a:endParaRPr lang="en-US" dirty="0">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The greater number of trees in the forest leads to higher accuracy and prevents the problem of overfitting. It takes less training time as compared to other algorithms. </a:t>
            </a:r>
          </a:p>
          <a:p>
            <a:pPr algn="just"/>
            <a:endParaRPr lang="en-US" dirty="0">
              <a:latin typeface="Times New Roman" panose="02020603050405020304" pitchFamily="18" charset="0"/>
              <a:cs typeface="Times New Roman" panose="02020603050405020304" pitchFamily="18" charset="0"/>
            </a:endParaRPr>
          </a:p>
          <a:p>
            <a:pPr algn="just"/>
            <a:r>
              <a:rPr lang="en-US" b="1" dirty="0">
                <a:latin typeface="Times New Roman" panose="02020603050405020304" pitchFamily="18" charset="0"/>
                <a:cs typeface="Times New Roman" panose="02020603050405020304" pitchFamily="18" charset="0"/>
              </a:rPr>
              <a:t>Applications:</a:t>
            </a:r>
            <a:endParaRPr lang="en-US" dirty="0">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 Classification tasks where accurate predictions are required, such as in spam detection, image classification, and medical diagnosis.</a:t>
            </a:r>
          </a:p>
          <a:p>
            <a:pPr algn="just"/>
            <a:endParaRPr lang="en-US" dirty="0">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 Regression tasks where predicting continuous outcomes, such as in predicting house prices or stock prices.</a:t>
            </a:r>
          </a:p>
          <a:p>
            <a:pPr algn="just">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 xmlns:a16="http://schemas.microsoft.com/office/drawing/2014/main" id="{349FEA3C-19F2-8867-056B-8ACDFA98D0E9}"/>
              </a:ext>
            </a:extLst>
          </p:cNvPr>
          <p:cNvSpPr txBox="1"/>
          <p:nvPr/>
        </p:nvSpPr>
        <p:spPr>
          <a:xfrm>
            <a:off x="4093400" y="4122950"/>
            <a:ext cx="4828734" cy="380938"/>
          </a:xfrm>
          <a:prstGeom prst="rect">
            <a:avLst/>
          </a:prstGeom>
          <a:noFill/>
        </p:spPr>
        <p:txBody>
          <a:bodyPr wrap="square">
            <a:spAutoFit/>
          </a:bodyPr>
          <a:lstStyle/>
          <a:p>
            <a:pPr algn="ctr">
              <a:lnSpc>
                <a:spcPct val="150000"/>
              </a:lnSpc>
              <a:spcAft>
                <a:spcPts val="1000"/>
              </a:spcAft>
            </a:pPr>
            <a:r>
              <a:rPr lang="en-US" dirty="0">
                <a:effectLst/>
                <a:latin typeface="Times New Roman" panose="02020603050405020304" pitchFamily="18" charset="0"/>
                <a:ea typeface="Calibri" panose="020F0502020204030204" pitchFamily="34" charset="0"/>
                <a:cs typeface="Times New Roman" panose="02020603050405020304" pitchFamily="18" charset="0"/>
              </a:rPr>
              <a:t>Figure : </a:t>
            </a:r>
            <a:r>
              <a:rPr lang="en-US" kern="0" dirty="0">
                <a:effectLst/>
                <a:latin typeface="Times New Roman" panose="02020603050405020304" pitchFamily="18" charset="0"/>
                <a:ea typeface="Calibri" panose="020F0502020204030204" pitchFamily="34" charset="0"/>
              </a:rPr>
              <a:t>Random Forest Classifier</a:t>
            </a:r>
            <a:endParaRPr lang="en-IN"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 xmlns:a16="http://schemas.microsoft.com/office/drawing/2014/main" id="{BC03E247-96EF-AFA7-B16A-89DF2604846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370782" y="948482"/>
            <a:ext cx="4691372" cy="3246536"/>
          </a:xfrm>
          <a:prstGeom prst="rect">
            <a:avLst/>
          </a:prstGeom>
          <a:noFill/>
          <a:ln>
            <a:noFill/>
          </a:ln>
        </p:spPr>
      </p:pic>
    </p:spTree>
    <p:extLst>
      <p:ext uri="{BB962C8B-B14F-4D97-AF65-F5344CB8AC3E}">
        <p14:creationId xmlns:p14="http://schemas.microsoft.com/office/powerpoint/2010/main" val="3114323503"/>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bg2">
                <a:alpha val="98000"/>
                <a:lumMod val="57000"/>
                <a:lumOff val="43000"/>
              </a:schemeClr>
            </a:gs>
            <a:gs pos="100000">
              <a:schemeClr val="accent2">
                <a:alpha val="0"/>
                <a:lumMod val="0"/>
                <a:lumOff val="100000"/>
              </a:schemeClr>
            </a:gs>
          </a:gsLst>
          <a:lin ang="0" scaled="1"/>
          <a:tileRect/>
        </a:gradFill>
        <a:effectLst/>
      </p:bgPr>
    </p:bg>
    <p:spTree>
      <p:nvGrpSpPr>
        <p:cNvPr id="1" name="Shape 343"/>
        <p:cNvGrpSpPr/>
        <p:nvPr/>
      </p:nvGrpSpPr>
      <p:grpSpPr>
        <a:xfrm>
          <a:off x="0" y="0"/>
          <a:ext cx="0" cy="0"/>
          <a:chOff x="0" y="0"/>
          <a:chExt cx="0" cy="0"/>
        </a:xfrm>
      </p:grpSpPr>
      <p:sp>
        <p:nvSpPr>
          <p:cNvPr id="24" name="Rectangle 23">
            <a:extLst>
              <a:ext uri="{FF2B5EF4-FFF2-40B4-BE49-F238E27FC236}">
                <a16:creationId xmlns="" xmlns:a16="http://schemas.microsoft.com/office/drawing/2014/main" id="{0C867A8F-4747-9A72-CC76-B7D263E18905}"/>
              </a:ext>
            </a:extLst>
          </p:cNvPr>
          <p:cNvSpPr/>
          <p:nvPr/>
        </p:nvSpPr>
        <p:spPr>
          <a:xfrm>
            <a:off x="-1" y="4639875"/>
            <a:ext cx="7067105" cy="514710"/>
          </a:xfrm>
          <a:prstGeom prst="rect">
            <a:avLst/>
          </a:prstGeom>
          <a:solidFill>
            <a:srgbClr val="D5096F"/>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solidFill>
                <a:latin typeface="Lato" panose="020F0502020204030203" pitchFamily="34" charset="0"/>
              </a:rPr>
              <a:t>Dept. of Computer Science and Engineering</a:t>
            </a:r>
            <a:endParaRPr lang="en-IN" sz="2800" dirty="0">
              <a:solidFill>
                <a:schemeClr val="bg1"/>
              </a:solidFill>
            </a:endParaRPr>
          </a:p>
        </p:txBody>
      </p:sp>
      <p:sp>
        <p:nvSpPr>
          <p:cNvPr id="25" name="Rectangle 24">
            <a:extLst>
              <a:ext uri="{FF2B5EF4-FFF2-40B4-BE49-F238E27FC236}">
                <a16:creationId xmlns="" xmlns:a16="http://schemas.microsoft.com/office/drawing/2014/main" id="{199CD386-259B-F4FC-E64C-61F8F602EC6A}"/>
              </a:ext>
            </a:extLst>
          </p:cNvPr>
          <p:cNvSpPr/>
          <p:nvPr/>
        </p:nvSpPr>
        <p:spPr>
          <a:xfrm>
            <a:off x="7067106" y="4644553"/>
            <a:ext cx="1545265" cy="503625"/>
          </a:xfrm>
          <a:prstGeom prst="rect">
            <a:avLst/>
          </a:prstGeom>
          <a:solidFill>
            <a:srgbClr val="6C2E9A"/>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latin typeface="Lato" panose="020F0502020204030203" pitchFamily="34" charset="0"/>
              </a:rPr>
              <a:t>20-07-25</a:t>
            </a:r>
            <a:endParaRPr lang="en-IN" sz="2400" dirty="0">
              <a:solidFill>
                <a:schemeClr val="bg1"/>
              </a:solidFill>
            </a:endParaRPr>
          </a:p>
        </p:txBody>
      </p:sp>
      <p:sp>
        <p:nvSpPr>
          <p:cNvPr id="26" name="Rectangle 25">
            <a:extLst>
              <a:ext uri="{FF2B5EF4-FFF2-40B4-BE49-F238E27FC236}">
                <a16:creationId xmlns="" xmlns:a16="http://schemas.microsoft.com/office/drawing/2014/main" id="{31A16892-FB2C-26A8-87D9-3738698FCCF3}"/>
              </a:ext>
            </a:extLst>
          </p:cNvPr>
          <p:cNvSpPr/>
          <p:nvPr/>
        </p:nvSpPr>
        <p:spPr>
          <a:xfrm>
            <a:off x="8612373" y="4639875"/>
            <a:ext cx="531628" cy="503625"/>
          </a:xfrm>
          <a:prstGeom prst="rect">
            <a:avLst/>
          </a:prstGeom>
          <a:solidFill>
            <a:srgbClr val="FFA401"/>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bg1"/>
                </a:solidFill>
                <a:latin typeface="Lato" panose="020F0502020204030203" pitchFamily="34" charset="0"/>
              </a:rPr>
              <a:t>1</a:t>
            </a:r>
            <a:r>
              <a:rPr lang="en-US" sz="2000" dirty="0">
                <a:solidFill>
                  <a:schemeClr val="bg1"/>
                </a:solidFill>
                <a:latin typeface="Lato" panose="020F0502020204030203" pitchFamily="34" charset="0"/>
              </a:rPr>
              <a:t>9</a:t>
            </a:r>
            <a:endParaRPr lang="en-IN" sz="2000" dirty="0">
              <a:solidFill>
                <a:schemeClr val="bg1"/>
              </a:solidFill>
            </a:endParaRPr>
          </a:p>
        </p:txBody>
      </p:sp>
      <p:sp>
        <p:nvSpPr>
          <p:cNvPr id="2" name="Speech Bubble: Rectangle 1">
            <a:extLst>
              <a:ext uri="{FF2B5EF4-FFF2-40B4-BE49-F238E27FC236}">
                <a16:creationId xmlns="" xmlns:a16="http://schemas.microsoft.com/office/drawing/2014/main" id="{E6937108-D90D-4750-A510-9F554EEF5D41}"/>
              </a:ext>
            </a:extLst>
          </p:cNvPr>
          <p:cNvSpPr/>
          <p:nvPr/>
        </p:nvSpPr>
        <p:spPr>
          <a:xfrm>
            <a:off x="-1" y="50412"/>
            <a:ext cx="9144000" cy="633701"/>
          </a:xfrm>
          <a:prstGeom prst="wedgeRectCallout">
            <a:avLst>
              <a:gd name="adj1" fmla="val -22977"/>
              <a:gd name="adj2" fmla="val 97846"/>
            </a:avLst>
          </a:prstGeom>
          <a:solidFill>
            <a:srgbClr val="00B0EE"/>
          </a:solidFill>
          <a:ln>
            <a:noFill/>
          </a:ln>
          <a:effectLst>
            <a:glow rad="101600">
              <a:schemeClr val="accent5">
                <a:satMod val="175000"/>
                <a:alpha val="40000"/>
              </a:schemeClr>
            </a:glow>
          </a:effectLst>
          <a:scene3d>
            <a:camera prst="orthographicFront">
              <a:rot lat="0" lon="0" rev="0"/>
            </a:camera>
            <a:lightRig rig="chilly" dir="t">
              <a:rot lat="0" lon="0" rev="18480000"/>
            </a:lightRig>
          </a:scene3d>
          <a:sp3d prstMaterial="clear">
            <a:bevelT h="63500"/>
          </a:sp3d>
        </p:spPr>
        <p:style>
          <a:lnRef idx="3">
            <a:schemeClr val="lt1"/>
          </a:lnRef>
          <a:fillRef idx="1">
            <a:schemeClr val="accent6"/>
          </a:fillRef>
          <a:effectRef idx="1">
            <a:schemeClr val="accent6"/>
          </a:effectRef>
          <a:fontRef idx="minor">
            <a:schemeClr val="lt1"/>
          </a:fontRef>
        </p:style>
        <p:txBody>
          <a:bodyPr rtlCol="0" anchor="ctr"/>
          <a:lstStyle/>
          <a:p>
            <a:pPr algn="ctr"/>
            <a:endParaRPr lang="en-IN" dirty="0"/>
          </a:p>
        </p:txBody>
      </p:sp>
      <p:sp>
        <p:nvSpPr>
          <p:cNvPr id="3" name="TextBox 2">
            <a:extLst>
              <a:ext uri="{FF2B5EF4-FFF2-40B4-BE49-F238E27FC236}">
                <a16:creationId xmlns="" xmlns:a16="http://schemas.microsoft.com/office/drawing/2014/main" id="{9FBCBFA1-7C16-1C33-0D9D-CD78B8799E82}"/>
              </a:ext>
            </a:extLst>
          </p:cNvPr>
          <p:cNvSpPr txBox="1"/>
          <p:nvPr/>
        </p:nvSpPr>
        <p:spPr>
          <a:xfrm>
            <a:off x="652160" y="220716"/>
            <a:ext cx="3791910" cy="507831"/>
          </a:xfrm>
          <a:prstGeom prst="rect">
            <a:avLst/>
          </a:prstGeom>
          <a:noFill/>
        </p:spPr>
        <p:txBody>
          <a:bodyPr wrap="square" rtlCol="0">
            <a:spAutoFit/>
          </a:bodyPr>
          <a:lstStyle/>
          <a:p>
            <a:pPr algn="ctr">
              <a:lnSpc>
                <a:spcPct val="150000"/>
              </a:lnSpc>
              <a:spcAft>
                <a:spcPts val="1000"/>
              </a:spcAft>
            </a:pP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Model Testing For the </a:t>
            </a:r>
            <a:r>
              <a:rPr lang="en-US" sz="1800" b="1" dirty="0" smtClean="0">
                <a:latin typeface="Times New Roman" panose="02020603050405020304" pitchFamily="18" charset="0"/>
                <a:ea typeface="Calibri" panose="020F0502020204030204" pitchFamily="34" charset="0"/>
                <a:cs typeface="Times New Roman" panose="02020603050405020304" pitchFamily="18" charset="0"/>
              </a:rPr>
              <a:t>Fake</a:t>
            </a:r>
            <a:r>
              <a:rPr lang="en-US" sz="1800" b="1" dirty="0" smtClean="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News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TextBox 4">
            <a:extLst>
              <a:ext uri="{FF2B5EF4-FFF2-40B4-BE49-F238E27FC236}">
                <a16:creationId xmlns="" xmlns:a16="http://schemas.microsoft.com/office/drawing/2014/main" id="{349FEA3C-19F2-8867-056B-8ACDFA98D0E9}"/>
              </a:ext>
            </a:extLst>
          </p:cNvPr>
          <p:cNvSpPr txBox="1"/>
          <p:nvPr/>
        </p:nvSpPr>
        <p:spPr>
          <a:xfrm>
            <a:off x="483577" y="3910483"/>
            <a:ext cx="4828734" cy="415498"/>
          </a:xfrm>
          <a:prstGeom prst="rect">
            <a:avLst/>
          </a:prstGeom>
          <a:noFill/>
        </p:spPr>
        <p:txBody>
          <a:bodyPr wrap="square">
            <a:spAutoFit/>
          </a:bodyPr>
          <a:lstStyle/>
          <a:p>
            <a:pPr algn="ctr">
              <a:lnSpc>
                <a:spcPct val="150000"/>
              </a:lnSpc>
              <a:spcAft>
                <a:spcPts val="1000"/>
              </a:spcAft>
            </a:pPr>
            <a:r>
              <a:rPr lang="en-US" dirty="0">
                <a:effectLst/>
                <a:latin typeface="Times New Roman" panose="02020603050405020304" pitchFamily="18" charset="0"/>
                <a:ea typeface="Calibri" panose="020F0502020204030204" pitchFamily="34" charset="0"/>
                <a:cs typeface="Times New Roman" panose="02020603050405020304" pitchFamily="18" charset="0"/>
              </a:rPr>
              <a:t>Figure : </a:t>
            </a:r>
            <a:r>
              <a:rPr lang="en-US" kern="0" dirty="0">
                <a:effectLst/>
                <a:latin typeface="Times New Roman" panose="02020603050405020304" pitchFamily="18" charset="0"/>
                <a:ea typeface="Calibri" panose="020F0502020204030204" pitchFamily="34" charset="0"/>
              </a:rPr>
              <a:t>Verification for the </a:t>
            </a:r>
            <a:r>
              <a:rPr lang="en-US" dirty="0" smtClean="0">
                <a:latin typeface="Times New Roman" panose="02020603050405020304" pitchFamily="18" charset="0"/>
                <a:ea typeface="Calibri" panose="020F0502020204030204" pitchFamily="34" charset="0"/>
              </a:rPr>
              <a:t>Fake</a:t>
            </a:r>
            <a:r>
              <a:rPr lang="en-US" kern="0" dirty="0" smtClean="0">
                <a:effectLst/>
                <a:latin typeface="Times New Roman" panose="02020603050405020304" pitchFamily="18" charset="0"/>
                <a:ea typeface="Calibri" panose="020F0502020204030204" pitchFamily="34" charset="0"/>
              </a:rPr>
              <a:t> </a:t>
            </a:r>
            <a:r>
              <a:rPr lang="en-US" kern="0" dirty="0">
                <a:effectLst/>
                <a:latin typeface="Times New Roman" panose="02020603050405020304" pitchFamily="18" charset="0"/>
                <a:ea typeface="Calibri" panose="020F0502020204030204" pitchFamily="34" charset="0"/>
              </a:rPr>
              <a:t>News</a:t>
            </a:r>
            <a:endParaRPr lang="en-IN"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 name="TextBox 8">
            <a:extLst>
              <a:ext uri="{FF2B5EF4-FFF2-40B4-BE49-F238E27FC236}">
                <a16:creationId xmlns="" xmlns:a16="http://schemas.microsoft.com/office/drawing/2014/main" id="{EE2D13D2-9774-C77E-0566-8C1C27B1AD55}"/>
              </a:ext>
            </a:extLst>
          </p:cNvPr>
          <p:cNvSpPr txBox="1"/>
          <p:nvPr/>
        </p:nvSpPr>
        <p:spPr>
          <a:xfrm>
            <a:off x="5813375" y="1030371"/>
            <a:ext cx="3295457" cy="1169551"/>
          </a:xfrm>
          <a:prstGeom prst="rect">
            <a:avLst/>
          </a:prstGeom>
          <a:noFill/>
        </p:spPr>
        <p:txBody>
          <a:bodyPr wrap="square">
            <a:spAutoFit/>
          </a:bodyPr>
          <a:lstStyle/>
          <a:p>
            <a:pPr algn="just"/>
            <a:r>
              <a:rPr lang="en-US" sz="1400" kern="0" dirty="0">
                <a:effectLst/>
                <a:latin typeface="Times New Roman" panose="02020603050405020304" pitchFamily="18" charset="0"/>
                <a:ea typeface="Calibri" panose="020F0502020204030204" pitchFamily="34" charset="0"/>
              </a:rPr>
              <a:t>In the image provided, you can see the result based on the input I provided. The machine learning model thoroughly analyzed the data using various algorithms and confirmed that the news is </a:t>
            </a:r>
            <a:r>
              <a:rPr lang="en-US" dirty="0" smtClean="0">
                <a:latin typeface="Times New Roman" panose="02020603050405020304" pitchFamily="18" charset="0"/>
                <a:ea typeface="Calibri" panose="020F0502020204030204" pitchFamily="34" charset="0"/>
              </a:rPr>
              <a:t>fake</a:t>
            </a:r>
            <a:r>
              <a:rPr lang="en-US" sz="1400" kern="0" dirty="0" smtClean="0">
                <a:effectLst/>
                <a:latin typeface="Times New Roman" panose="02020603050405020304" pitchFamily="18" charset="0"/>
                <a:ea typeface="Calibri" panose="020F0502020204030204" pitchFamily="34" charset="0"/>
              </a:rPr>
              <a:t>.</a:t>
            </a:r>
            <a:endParaRPr lang="en-IN" dirty="0"/>
          </a:p>
        </p:txBody>
      </p:sp>
      <p:sp>
        <p:nvSpPr>
          <p:cNvPr id="10" name="TextBox 9">
            <a:extLst>
              <a:ext uri="{FF2B5EF4-FFF2-40B4-BE49-F238E27FC236}">
                <a16:creationId xmlns="" xmlns:a16="http://schemas.microsoft.com/office/drawing/2014/main" id="{6850F6EA-48C4-FCA0-C73E-3C068624D64B}"/>
              </a:ext>
            </a:extLst>
          </p:cNvPr>
          <p:cNvSpPr txBox="1"/>
          <p:nvPr/>
        </p:nvSpPr>
        <p:spPr>
          <a:xfrm>
            <a:off x="5203288" y="3298150"/>
            <a:ext cx="4695092" cy="415498"/>
          </a:xfrm>
          <a:prstGeom prst="rect">
            <a:avLst/>
          </a:prstGeom>
          <a:noFill/>
        </p:spPr>
        <p:txBody>
          <a:bodyPr wrap="square">
            <a:spAutoFit/>
          </a:bodyPr>
          <a:lstStyle/>
          <a:p>
            <a:pPr algn="ctr">
              <a:lnSpc>
                <a:spcPct val="150000"/>
              </a:lnSpc>
              <a:spcAft>
                <a:spcPts val="1000"/>
              </a:spcAft>
            </a:pPr>
            <a:r>
              <a:rPr lang="en-US" dirty="0">
                <a:effectLst/>
                <a:latin typeface="Times New Roman" panose="02020603050405020304" pitchFamily="18" charset="0"/>
                <a:ea typeface="Calibri" panose="020F0502020204030204" pitchFamily="34" charset="0"/>
                <a:cs typeface="Times New Roman" panose="02020603050405020304" pitchFamily="18" charset="0"/>
              </a:rPr>
              <a:t>Figure : </a:t>
            </a:r>
            <a:r>
              <a:rPr lang="en-US" kern="0" dirty="0">
                <a:effectLst/>
                <a:latin typeface="Times New Roman" panose="02020603050405020304" pitchFamily="18" charset="0"/>
                <a:ea typeface="Calibri" panose="020F0502020204030204" pitchFamily="34" charset="0"/>
              </a:rPr>
              <a:t>Verification for the </a:t>
            </a:r>
            <a:r>
              <a:rPr lang="en-US" dirty="0" smtClean="0">
                <a:latin typeface="Times New Roman" panose="02020603050405020304" pitchFamily="18" charset="0"/>
                <a:ea typeface="Calibri" panose="020F0502020204030204" pitchFamily="34" charset="0"/>
              </a:rPr>
              <a:t>Fake</a:t>
            </a:r>
            <a:r>
              <a:rPr lang="en-US" kern="0" dirty="0" smtClean="0">
                <a:effectLst/>
                <a:latin typeface="Times New Roman" panose="02020603050405020304" pitchFamily="18" charset="0"/>
                <a:ea typeface="Calibri" panose="020F0502020204030204" pitchFamily="34" charset="0"/>
              </a:rPr>
              <a:t> </a:t>
            </a:r>
            <a:r>
              <a:rPr lang="en-US" kern="0" dirty="0">
                <a:effectLst/>
                <a:latin typeface="Times New Roman" panose="02020603050405020304" pitchFamily="18" charset="0"/>
                <a:ea typeface="Calibri" panose="020F0502020204030204" pitchFamily="34" charset="0"/>
              </a:rPr>
              <a:t>News</a:t>
            </a:r>
            <a:endParaRPr lang="en-IN"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7765" y="940294"/>
            <a:ext cx="1384169" cy="2738794"/>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42832" y="852151"/>
            <a:ext cx="1569799" cy="2915079"/>
          </a:xfrm>
          <a:prstGeom prst="rect">
            <a:avLst/>
          </a:prstGeom>
        </p:spPr>
      </p:pic>
    </p:spTree>
    <p:extLst>
      <p:ext uri="{BB962C8B-B14F-4D97-AF65-F5344CB8AC3E}">
        <p14:creationId xmlns:p14="http://schemas.microsoft.com/office/powerpoint/2010/main" val="1501206870"/>
      </p:ext>
    </p:extLst>
  </p:cSld>
  <p:clrMapOvr>
    <a:masterClrMapping/>
  </p:clrMapOvr>
  <p:transition spd="med">
    <p:pull/>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bg2">
                <a:alpha val="98000"/>
                <a:lumMod val="57000"/>
                <a:lumOff val="43000"/>
              </a:schemeClr>
            </a:gs>
            <a:gs pos="100000">
              <a:schemeClr val="accent2">
                <a:alpha val="0"/>
                <a:lumMod val="0"/>
                <a:lumOff val="100000"/>
              </a:schemeClr>
            </a:gs>
          </a:gsLst>
          <a:lin ang="0" scaled="1"/>
          <a:tileRect/>
        </a:gradFill>
        <a:effectLst/>
      </p:bgPr>
    </p:bg>
    <p:spTree>
      <p:nvGrpSpPr>
        <p:cNvPr id="1" name="Shape 343"/>
        <p:cNvGrpSpPr/>
        <p:nvPr/>
      </p:nvGrpSpPr>
      <p:grpSpPr>
        <a:xfrm>
          <a:off x="0" y="0"/>
          <a:ext cx="0" cy="0"/>
          <a:chOff x="0" y="0"/>
          <a:chExt cx="0" cy="0"/>
        </a:xfrm>
      </p:grpSpPr>
      <p:sp>
        <p:nvSpPr>
          <p:cNvPr id="24" name="Rectangle 23">
            <a:extLst>
              <a:ext uri="{FF2B5EF4-FFF2-40B4-BE49-F238E27FC236}">
                <a16:creationId xmlns="" xmlns:a16="http://schemas.microsoft.com/office/drawing/2014/main" id="{0C867A8F-4747-9A72-CC76-B7D263E18905}"/>
              </a:ext>
            </a:extLst>
          </p:cNvPr>
          <p:cNvSpPr/>
          <p:nvPr/>
        </p:nvSpPr>
        <p:spPr>
          <a:xfrm>
            <a:off x="-1" y="4639875"/>
            <a:ext cx="7067105" cy="514710"/>
          </a:xfrm>
          <a:prstGeom prst="rect">
            <a:avLst/>
          </a:prstGeom>
          <a:solidFill>
            <a:srgbClr val="D5096F"/>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solidFill>
                <a:latin typeface="Lato" panose="020F0502020204030203" pitchFamily="34" charset="0"/>
              </a:rPr>
              <a:t>Dept. of Computer Science and Engineering</a:t>
            </a:r>
            <a:endParaRPr lang="en-IN" sz="2800" dirty="0">
              <a:solidFill>
                <a:schemeClr val="bg1"/>
              </a:solidFill>
            </a:endParaRPr>
          </a:p>
        </p:txBody>
      </p:sp>
      <p:sp>
        <p:nvSpPr>
          <p:cNvPr id="25" name="Rectangle 24">
            <a:extLst>
              <a:ext uri="{FF2B5EF4-FFF2-40B4-BE49-F238E27FC236}">
                <a16:creationId xmlns="" xmlns:a16="http://schemas.microsoft.com/office/drawing/2014/main" id="{199CD386-259B-F4FC-E64C-61F8F602EC6A}"/>
              </a:ext>
            </a:extLst>
          </p:cNvPr>
          <p:cNvSpPr/>
          <p:nvPr/>
        </p:nvSpPr>
        <p:spPr>
          <a:xfrm>
            <a:off x="7067106" y="4644553"/>
            <a:ext cx="1545265" cy="503625"/>
          </a:xfrm>
          <a:prstGeom prst="rect">
            <a:avLst/>
          </a:prstGeom>
          <a:solidFill>
            <a:srgbClr val="6C2E9A"/>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latin typeface="Lato" panose="020F0502020204030203" pitchFamily="34" charset="0"/>
              </a:rPr>
              <a:t>20-07-25</a:t>
            </a:r>
            <a:endParaRPr lang="en-IN" sz="2400" dirty="0">
              <a:solidFill>
                <a:schemeClr val="bg1"/>
              </a:solidFill>
            </a:endParaRPr>
          </a:p>
        </p:txBody>
      </p:sp>
      <p:sp>
        <p:nvSpPr>
          <p:cNvPr id="26" name="Rectangle 25">
            <a:extLst>
              <a:ext uri="{FF2B5EF4-FFF2-40B4-BE49-F238E27FC236}">
                <a16:creationId xmlns="" xmlns:a16="http://schemas.microsoft.com/office/drawing/2014/main" id="{31A16892-FB2C-26A8-87D9-3738698FCCF3}"/>
              </a:ext>
            </a:extLst>
          </p:cNvPr>
          <p:cNvSpPr/>
          <p:nvPr/>
        </p:nvSpPr>
        <p:spPr>
          <a:xfrm>
            <a:off x="8612373" y="4639875"/>
            <a:ext cx="531628" cy="503625"/>
          </a:xfrm>
          <a:prstGeom prst="rect">
            <a:avLst/>
          </a:prstGeom>
          <a:solidFill>
            <a:srgbClr val="FFA401"/>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Lato" panose="020F0502020204030203" pitchFamily="34" charset="0"/>
              </a:rPr>
              <a:t>2</a:t>
            </a:r>
            <a:r>
              <a:rPr lang="en-US" sz="2000" b="0" i="0" u="none" strike="noStrike" dirty="0" smtClean="0">
                <a:solidFill>
                  <a:schemeClr val="bg1"/>
                </a:solidFill>
                <a:effectLst/>
                <a:latin typeface="Lato" panose="020F0502020204030203" pitchFamily="34" charset="0"/>
              </a:rPr>
              <a:t>0</a:t>
            </a:r>
            <a:endParaRPr lang="en-IN" sz="2000" dirty="0">
              <a:solidFill>
                <a:schemeClr val="bg1"/>
              </a:solidFill>
            </a:endParaRPr>
          </a:p>
        </p:txBody>
      </p:sp>
      <p:sp>
        <p:nvSpPr>
          <p:cNvPr id="2" name="Speech Bubble: Rectangle 1">
            <a:extLst>
              <a:ext uri="{FF2B5EF4-FFF2-40B4-BE49-F238E27FC236}">
                <a16:creationId xmlns="" xmlns:a16="http://schemas.microsoft.com/office/drawing/2014/main" id="{E6937108-D90D-4750-A510-9F554EEF5D41}"/>
              </a:ext>
            </a:extLst>
          </p:cNvPr>
          <p:cNvSpPr/>
          <p:nvPr/>
        </p:nvSpPr>
        <p:spPr>
          <a:xfrm>
            <a:off x="-1" y="50412"/>
            <a:ext cx="9144000" cy="633701"/>
          </a:xfrm>
          <a:prstGeom prst="wedgeRectCallout">
            <a:avLst>
              <a:gd name="adj1" fmla="val -22977"/>
              <a:gd name="adj2" fmla="val 97846"/>
            </a:avLst>
          </a:prstGeom>
          <a:solidFill>
            <a:srgbClr val="00B0EE"/>
          </a:solidFill>
          <a:ln>
            <a:noFill/>
          </a:ln>
          <a:effectLst>
            <a:glow rad="101600">
              <a:schemeClr val="accent5">
                <a:satMod val="175000"/>
                <a:alpha val="40000"/>
              </a:schemeClr>
            </a:glow>
          </a:effectLst>
          <a:scene3d>
            <a:camera prst="orthographicFront">
              <a:rot lat="0" lon="0" rev="0"/>
            </a:camera>
            <a:lightRig rig="chilly" dir="t">
              <a:rot lat="0" lon="0" rev="18480000"/>
            </a:lightRig>
          </a:scene3d>
          <a:sp3d prstMaterial="clear">
            <a:bevelT h="63500"/>
          </a:sp3d>
        </p:spPr>
        <p:style>
          <a:lnRef idx="3">
            <a:schemeClr val="lt1"/>
          </a:lnRef>
          <a:fillRef idx="1">
            <a:schemeClr val="accent6"/>
          </a:fillRef>
          <a:effectRef idx="1">
            <a:schemeClr val="accent6"/>
          </a:effectRef>
          <a:fontRef idx="minor">
            <a:schemeClr val="lt1"/>
          </a:fontRef>
        </p:style>
        <p:txBody>
          <a:bodyPr rtlCol="0" anchor="ctr"/>
          <a:lstStyle/>
          <a:p>
            <a:pPr algn="ctr"/>
            <a:endParaRPr lang="en-IN" dirty="0"/>
          </a:p>
        </p:txBody>
      </p:sp>
      <p:sp>
        <p:nvSpPr>
          <p:cNvPr id="3" name="TextBox 2">
            <a:extLst>
              <a:ext uri="{FF2B5EF4-FFF2-40B4-BE49-F238E27FC236}">
                <a16:creationId xmlns="" xmlns:a16="http://schemas.microsoft.com/office/drawing/2014/main" id="{9FBCBFA1-7C16-1C33-0D9D-CD78B8799E82}"/>
              </a:ext>
            </a:extLst>
          </p:cNvPr>
          <p:cNvSpPr txBox="1"/>
          <p:nvPr/>
        </p:nvSpPr>
        <p:spPr>
          <a:xfrm>
            <a:off x="575960" y="250548"/>
            <a:ext cx="3791910" cy="463397"/>
          </a:xfrm>
          <a:prstGeom prst="rect">
            <a:avLst/>
          </a:prstGeom>
          <a:noFill/>
        </p:spPr>
        <p:txBody>
          <a:bodyPr wrap="square" rtlCol="0">
            <a:spAutoFit/>
          </a:bodyPr>
          <a:lstStyle/>
          <a:p>
            <a:pPr algn="ctr">
              <a:lnSpc>
                <a:spcPct val="150000"/>
              </a:lnSpc>
              <a:spcAft>
                <a:spcPts val="1000"/>
              </a:spcAft>
            </a:pP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Conclusions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 name="TextBox 8">
            <a:extLst>
              <a:ext uri="{FF2B5EF4-FFF2-40B4-BE49-F238E27FC236}">
                <a16:creationId xmlns="" xmlns:a16="http://schemas.microsoft.com/office/drawing/2014/main" id="{EE2D13D2-9774-C77E-0566-8C1C27B1AD55}"/>
              </a:ext>
            </a:extLst>
          </p:cNvPr>
          <p:cNvSpPr txBox="1"/>
          <p:nvPr/>
        </p:nvSpPr>
        <p:spPr>
          <a:xfrm>
            <a:off x="0" y="1143067"/>
            <a:ext cx="6020143" cy="3323987"/>
          </a:xfrm>
          <a:prstGeom prst="rect">
            <a:avLst/>
          </a:prstGeom>
          <a:noFill/>
        </p:spPr>
        <p:txBody>
          <a:bodyPr wrap="square">
            <a:spAutoFit/>
          </a:bodyPr>
          <a:lstStyle/>
          <a:p>
            <a:pPr marL="285750" indent="-285750" algn="just">
              <a:buFont typeface="Arial" panose="020B0604020202020204" pitchFamily="34" charset="0"/>
              <a:buChar char="•"/>
            </a:pPr>
            <a:r>
              <a:rPr lang="en-US" sz="1400" b="1" kern="0" dirty="0">
                <a:effectLst/>
                <a:latin typeface="Times New Roman" panose="02020603050405020304" pitchFamily="18" charset="0"/>
                <a:ea typeface="Calibri" panose="020F0502020204030204" pitchFamily="34" charset="0"/>
              </a:rPr>
              <a:t>Successful Detection: </a:t>
            </a:r>
            <a:r>
              <a:rPr lang="en-US" sz="1400" kern="0" dirty="0">
                <a:effectLst/>
                <a:latin typeface="Times New Roman" panose="02020603050405020304" pitchFamily="18" charset="0"/>
                <a:ea typeface="Calibri" panose="020F0502020204030204" pitchFamily="34" charset="0"/>
              </a:rPr>
              <a:t>Our machine learning models demonstrated promising results in accurately distinguishing between real and fake news articles. </a:t>
            </a:r>
          </a:p>
          <a:p>
            <a:pPr marL="285750" indent="-285750" algn="just">
              <a:buFont typeface="Arial" panose="020B0604020202020204" pitchFamily="34" charset="0"/>
              <a:buChar char="•"/>
            </a:pPr>
            <a:endParaRPr lang="en-US" dirty="0">
              <a:latin typeface="Times New Roman" panose="02020603050405020304" pitchFamily="18" charset="0"/>
              <a:ea typeface="Calibri" panose="020F0502020204030204" pitchFamily="34" charset="0"/>
            </a:endParaRPr>
          </a:p>
          <a:p>
            <a:pPr marL="285750" indent="-285750" algn="just">
              <a:buFont typeface="Arial" panose="020B0604020202020204" pitchFamily="34" charset="0"/>
              <a:buChar char="•"/>
            </a:pPr>
            <a:r>
              <a:rPr lang="en-US" sz="1400" b="1" kern="0" dirty="0">
                <a:effectLst/>
                <a:latin typeface="Times New Roman" panose="02020603050405020304" pitchFamily="18" charset="0"/>
                <a:ea typeface="Calibri" panose="020F0502020204030204" pitchFamily="34" charset="0"/>
              </a:rPr>
              <a:t>Model Performance: </a:t>
            </a:r>
            <a:r>
              <a:rPr lang="en-US" sz="1400" kern="0" dirty="0">
                <a:effectLst/>
                <a:latin typeface="Times New Roman" panose="02020603050405020304" pitchFamily="18" charset="0"/>
                <a:ea typeface="Calibri" panose="020F0502020204030204" pitchFamily="34" charset="0"/>
              </a:rPr>
              <a:t>The program we picked did a really good job. It was right most of the time and could handle different kinds of news stories.</a:t>
            </a:r>
          </a:p>
          <a:p>
            <a:pPr marL="285750" indent="-285750" algn="just">
              <a:buFont typeface="Arial" panose="020B0604020202020204" pitchFamily="34" charset="0"/>
              <a:buChar char="•"/>
            </a:pPr>
            <a:endParaRPr lang="en-US" dirty="0">
              <a:latin typeface="Times New Roman" panose="02020603050405020304" pitchFamily="18" charset="0"/>
            </a:endParaRPr>
          </a:p>
          <a:p>
            <a:pPr marL="285750" indent="-285750" algn="just">
              <a:buFont typeface="Arial" panose="020B0604020202020204" pitchFamily="34" charset="0"/>
              <a:buChar char="•"/>
            </a:pPr>
            <a:r>
              <a:rPr lang="en-US" b="1" dirty="0">
                <a:latin typeface="Times New Roman" panose="02020603050405020304" pitchFamily="18" charset="0"/>
              </a:rPr>
              <a:t>Impact :</a:t>
            </a:r>
            <a:r>
              <a:rPr lang="en-US" dirty="0">
                <a:latin typeface="Times New Roman" panose="02020603050405020304" pitchFamily="18" charset="0"/>
              </a:rPr>
              <a:t> Detecting fake news helps people trust what they read and stops false information from spreading, which keeps us safer and more informed.</a:t>
            </a:r>
          </a:p>
          <a:p>
            <a:pPr marL="285750" indent="-285750" algn="just">
              <a:buFont typeface="Arial" panose="020B0604020202020204" pitchFamily="34" charset="0"/>
              <a:buChar char="•"/>
            </a:pPr>
            <a:endParaRPr lang="en-US" dirty="0">
              <a:latin typeface="Times New Roman" panose="02020603050405020304" pitchFamily="18" charset="0"/>
            </a:endParaRPr>
          </a:p>
          <a:p>
            <a:pPr marL="285750" indent="-285750" algn="just">
              <a:buFont typeface="Arial" panose="020B0604020202020204" pitchFamily="34" charset="0"/>
              <a:buChar char="•"/>
            </a:pPr>
            <a:r>
              <a:rPr lang="en-IN" b="1" dirty="0">
                <a:latin typeface="Times New Roman" panose="02020603050405020304" pitchFamily="18" charset="0"/>
                <a:cs typeface="Times New Roman" panose="02020603050405020304" pitchFamily="18" charset="0"/>
              </a:rPr>
              <a:t>Future Directions: </a:t>
            </a:r>
            <a:r>
              <a:rPr lang="en-US" dirty="0">
                <a:latin typeface="Times New Roman" panose="02020603050405020304" pitchFamily="18" charset="0"/>
                <a:cs typeface="Times New Roman" panose="02020603050405020304" pitchFamily="18" charset="0"/>
              </a:rPr>
              <a:t>We can make our programs even better by using more data and trying out new ideas. We want to keep making progress and make sure our programs are fair and accurate.</a:t>
            </a:r>
          </a:p>
          <a:p>
            <a:pPr marL="285750" indent="-285750" algn="just">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IN" b="1" dirty="0">
                <a:latin typeface="Times New Roman" panose="02020603050405020304" pitchFamily="18" charset="0"/>
                <a:cs typeface="Times New Roman" panose="02020603050405020304" pitchFamily="18" charset="0"/>
              </a:rPr>
              <a:t>Continuous Improvement: </a:t>
            </a:r>
            <a:r>
              <a:rPr lang="en-US" dirty="0">
                <a:latin typeface="Times New Roman" panose="02020603050405020304" pitchFamily="18" charset="0"/>
                <a:cs typeface="Times New Roman" panose="02020603050405020304" pitchFamily="18" charset="0"/>
              </a:rPr>
              <a:t>We should always keep learning and trying new things to make sure our work stays helpful and trustworthy in the long run.</a:t>
            </a:r>
            <a:endParaRPr lang="en-IN"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 xmlns:a16="http://schemas.microsoft.com/office/drawing/2014/main" id="{73D67C6E-AA4A-483A-19E4-347C63C0F4FF}"/>
              </a:ext>
            </a:extLst>
          </p:cNvPr>
          <p:cNvPicPr>
            <a:picLocks noChangeAspect="1"/>
          </p:cNvPicPr>
          <p:nvPr/>
        </p:nvPicPr>
        <p:blipFill>
          <a:blip r:embed="rId3"/>
          <a:stretch>
            <a:fillRect/>
          </a:stretch>
        </p:blipFill>
        <p:spPr>
          <a:xfrm>
            <a:off x="6014347" y="1213967"/>
            <a:ext cx="3253087" cy="3253087"/>
          </a:xfrm>
          <a:prstGeom prst="rect">
            <a:avLst/>
          </a:prstGeom>
        </p:spPr>
      </p:pic>
    </p:spTree>
    <p:extLst>
      <p:ext uri="{BB962C8B-B14F-4D97-AF65-F5344CB8AC3E}">
        <p14:creationId xmlns:p14="http://schemas.microsoft.com/office/powerpoint/2010/main" val="21671036"/>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bg2">
                <a:alpha val="98000"/>
                <a:lumMod val="57000"/>
                <a:lumOff val="43000"/>
              </a:schemeClr>
            </a:gs>
            <a:gs pos="100000">
              <a:schemeClr val="accent2">
                <a:alpha val="0"/>
                <a:lumMod val="0"/>
                <a:lumOff val="100000"/>
              </a:schemeClr>
            </a:gs>
          </a:gsLst>
          <a:lin ang="0" scaled="1"/>
          <a:tileRect/>
        </a:gradFill>
        <a:effectLst/>
      </p:bgPr>
    </p:bg>
    <p:spTree>
      <p:nvGrpSpPr>
        <p:cNvPr id="1" name="Shape 343"/>
        <p:cNvGrpSpPr/>
        <p:nvPr/>
      </p:nvGrpSpPr>
      <p:grpSpPr>
        <a:xfrm>
          <a:off x="0" y="0"/>
          <a:ext cx="0" cy="0"/>
          <a:chOff x="0" y="0"/>
          <a:chExt cx="0" cy="0"/>
        </a:xfrm>
      </p:grpSpPr>
      <p:sp>
        <p:nvSpPr>
          <p:cNvPr id="24" name="Rectangle 23">
            <a:extLst>
              <a:ext uri="{FF2B5EF4-FFF2-40B4-BE49-F238E27FC236}">
                <a16:creationId xmlns="" xmlns:a16="http://schemas.microsoft.com/office/drawing/2014/main" id="{0C867A8F-4747-9A72-CC76-B7D263E18905}"/>
              </a:ext>
            </a:extLst>
          </p:cNvPr>
          <p:cNvSpPr/>
          <p:nvPr/>
        </p:nvSpPr>
        <p:spPr>
          <a:xfrm>
            <a:off x="-1" y="4639875"/>
            <a:ext cx="7067105" cy="514710"/>
          </a:xfrm>
          <a:prstGeom prst="rect">
            <a:avLst/>
          </a:prstGeom>
          <a:solidFill>
            <a:srgbClr val="D5096F"/>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solidFill>
                <a:latin typeface="Lato" panose="020F0502020204030203" pitchFamily="34" charset="0"/>
              </a:rPr>
              <a:t>Dept. of Computer Science and Engineering</a:t>
            </a:r>
            <a:endParaRPr lang="en-IN" sz="2800" dirty="0">
              <a:solidFill>
                <a:schemeClr val="bg1"/>
              </a:solidFill>
            </a:endParaRPr>
          </a:p>
        </p:txBody>
      </p:sp>
      <p:sp>
        <p:nvSpPr>
          <p:cNvPr id="25" name="Rectangle 24">
            <a:extLst>
              <a:ext uri="{FF2B5EF4-FFF2-40B4-BE49-F238E27FC236}">
                <a16:creationId xmlns="" xmlns:a16="http://schemas.microsoft.com/office/drawing/2014/main" id="{199CD386-259B-F4FC-E64C-61F8F602EC6A}"/>
              </a:ext>
            </a:extLst>
          </p:cNvPr>
          <p:cNvSpPr/>
          <p:nvPr/>
        </p:nvSpPr>
        <p:spPr>
          <a:xfrm>
            <a:off x="7067106" y="4644553"/>
            <a:ext cx="1545265" cy="503625"/>
          </a:xfrm>
          <a:prstGeom prst="rect">
            <a:avLst/>
          </a:prstGeom>
          <a:solidFill>
            <a:srgbClr val="6C2E9A"/>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bg1"/>
                </a:solidFill>
                <a:latin typeface="Lato" panose="020F0502020204030203" pitchFamily="34" charset="0"/>
              </a:rPr>
              <a:t>20-07-25</a:t>
            </a:r>
            <a:endParaRPr lang="en-IN" sz="2400" dirty="0">
              <a:solidFill>
                <a:schemeClr val="bg1"/>
              </a:solidFill>
            </a:endParaRPr>
          </a:p>
        </p:txBody>
      </p:sp>
      <p:sp>
        <p:nvSpPr>
          <p:cNvPr id="26" name="Rectangle 25">
            <a:extLst>
              <a:ext uri="{FF2B5EF4-FFF2-40B4-BE49-F238E27FC236}">
                <a16:creationId xmlns="" xmlns:a16="http://schemas.microsoft.com/office/drawing/2014/main" id="{31A16892-FB2C-26A8-87D9-3738698FCCF3}"/>
              </a:ext>
            </a:extLst>
          </p:cNvPr>
          <p:cNvSpPr/>
          <p:nvPr/>
        </p:nvSpPr>
        <p:spPr>
          <a:xfrm>
            <a:off x="8612373" y="4639875"/>
            <a:ext cx="531628" cy="503625"/>
          </a:xfrm>
          <a:prstGeom prst="rect">
            <a:avLst/>
          </a:prstGeom>
          <a:solidFill>
            <a:srgbClr val="FFA401"/>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0" i="0" u="none" strike="noStrike" dirty="0">
                <a:solidFill>
                  <a:schemeClr val="bg1"/>
                </a:solidFill>
                <a:effectLst/>
                <a:latin typeface="Lato" panose="020F0502020204030203" pitchFamily="34" charset="0"/>
              </a:rPr>
              <a:t>2</a:t>
            </a:r>
            <a:endParaRPr lang="en-IN" sz="2400" dirty="0">
              <a:solidFill>
                <a:schemeClr val="bg1"/>
              </a:solidFill>
            </a:endParaRPr>
          </a:p>
        </p:txBody>
      </p:sp>
      <p:sp>
        <p:nvSpPr>
          <p:cNvPr id="6" name="TextBox 5">
            <a:extLst>
              <a:ext uri="{FF2B5EF4-FFF2-40B4-BE49-F238E27FC236}">
                <a16:creationId xmlns="" xmlns:a16="http://schemas.microsoft.com/office/drawing/2014/main" id="{5C5185D2-F884-B943-2B3D-461ED794226F}"/>
              </a:ext>
            </a:extLst>
          </p:cNvPr>
          <p:cNvSpPr txBox="1"/>
          <p:nvPr/>
        </p:nvSpPr>
        <p:spPr>
          <a:xfrm>
            <a:off x="1028556" y="674125"/>
            <a:ext cx="3543444" cy="3931654"/>
          </a:xfrm>
          <a:prstGeom prst="rect">
            <a:avLst/>
          </a:prstGeom>
          <a:noFill/>
        </p:spPr>
        <p:txBody>
          <a:bodyPr wrap="square" rtlCol="0">
            <a:spAutoFit/>
          </a:bodyPr>
          <a:lstStyle/>
          <a:p>
            <a:pPr marL="342900" indent="-342900">
              <a:lnSpc>
                <a:spcPct val="150000"/>
              </a:lnSpc>
              <a:buFont typeface="+mj-lt"/>
              <a:buAutoNum type="arabicPeriod"/>
            </a:pPr>
            <a:r>
              <a:rPr lang="en-US" dirty="0">
                <a:latin typeface="Times New Roman" panose="02020603050405020304" pitchFamily="18" charset="0"/>
                <a:cs typeface="Times New Roman" panose="02020603050405020304" pitchFamily="18" charset="0"/>
              </a:rPr>
              <a:t>Abstract </a:t>
            </a:r>
          </a:p>
          <a:p>
            <a:pPr marL="342900" indent="-342900">
              <a:lnSpc>
                <a:spcPct val="150000"/>
              </a:lnSpc>
              <a:buFont typeface="+mj-lt"/>
              <a:buAutoNum type="arabicPeriod"/>
            </a:pPr>
            <a:r>
              <a:rPr lang="en-US" dirty="0">
                <a:latin typeface="Times New Roman" panose="02020603050405020304" pitchFamily="18" charset="0"/>
                <a:cs typeface="Times New Roman" panose="02020603050405020304" pitchFamily="18" charset="0"/>
              </a:rPr>
              <a:t>Introduction</a:t>
            </a:r>
          </a:p>
          <a:p>
            <a:pPr marL="342900" indent="-342900">
              <a:lnSpc>
                <a:spcPct val="150000"/>
              </a:lnSpc>
              <a:buFont typeface="+mj-lt"/>
              <a:buAutoNum type="arabicPeriod"/>
            </a:pPr>
            <a:r>
              <a:rPr lang="en-US" dirty="0">
                <a:latin typeface="Times New Roman" panose="02020603050405020304" pitchFamily="18" charset="0"/>
                <a:cs typeface="Times New Roman" panose="02020603050405020304" pitchFamily="18" charset="0"/>
              </a:rPr>
              <a:t>Objectives</a:t>
            </a:r>
          </a:p>
          <a:p>
            <a:pPr marL="342900" indent="-342900">
              <a:lnSpc>
                <a:spcPct val="150000"/>
              </a:lnSpc>
              <a:buFont typeface="+mj-lt"/>
              <a:buAutoNum type="arabicPeriod"/>
            </a:pPr>
            <a:r>
              <a:rPr lang="en-US" dirty="0">
                <a:latin typeface="Times New Roman" panose="02020603050405020304" pitchFamily="18" charset="0"/>
                <a:cs typeface="Times New Roman" panose="02020603050405020304" pitchFamily="18" charset="0"/>
              </a:rPr>
              <a:t>Methodology</a:t>
            </a:r>
          </a:p>
          <a:p>
            <a:pPr marL="342900" indent="-342900">
              <a:lnSpc>
                <a:spcPct val="150000"/>
              </a:lnSpc>
              <a:buFont typeface="+mj-lt"/>
              <a:buAutoNum type="arabicPeriod"/>
            </a:pPr>
            <a:r>
              <a:rPr lang="en-US" dirty="0">
                <a:latin typeface="Times New Roman" panose="02020603050405020304" pitchFamily="18" charset="0"/>
                <a:cs typeface="Times New Roman" panose="02020603050405020304" pitchFamily="18" charset="0"/>
              </a:rPr>
              <a:t>Tools And Technologies</a:t>
            </a:r>
          </a:p>
          <a:p>
            <a:pPr marL="342900" indent="-342900">
              <a:lnSpc>
                <a:spcPct val="150000"/>
              </a:lnSpc>
              <a:buFont typeface="+mj-lt"/>
              <a:buAutoNum type="arabicPeriod"/>
            </a:pPr>
            <a:r>
              <a:rPr lang="en-US" dirty="0">
                <a:latin typeface="Times New Roman" panose="02020603050405020304" pitchFamily="18" charset="0"/>
                <a:cs typeface="Times New Roman" panose="02020603050405020304" pitchFamily="18" charset="0"/>
              </a:rPr>
              <a:t>Data Collection / Data Analysis</a:t>
            </a:r>
          </a:p>
          <a:p>
            <a:pPr marL="342900" indent="-342900">
              <a:lnSpc>
                <a:spcPct val="150000"/>
              </a:lnSpc>
              <a:buFont typeface="+mj-lt"/>
              <a:buAutoNum type="arabicPeriod"/>
            </a:pPr>
            <a:r>
              <a:rPr lang="en-US" dirty="0">
                <a:latin typeface="Times New Roman" panose="02020603050405020304" pitchFamily="18" charset="0"/>
                <a:cs typeface="Times New Roman" panose="02020603050405020304" pitchFamily="18" charset="0"/>
              </a:rPr>
              <a:t>Machine Learning Models</a:t>
            </a:r>
          </a:p>
          <a:p>
            <a:pPr marL="342900" indent="-342900">
              <a:lnSpc>
                <a:spcPct val="150000"/>
              </a:lnSpc>
              <a:buFont typeface="+mj-lt"/>
              <a:buAutoNum type="arabicPeriod"/>
            </a:pPr>
            <a:r>
              <a:rPr lang="en-US" dirty="0">
                <a:latin typeface="Times New Roman" panose="02020603050405020304" pitchFamily="18" charset="0"/>
                <a:cs typeface="Times New Roman" panose="02020603050405020304" pitchFamily="18" charset="0"/>
              </a:rPr>
              <a:t>Verification And Model Testing</a:t>
            </a:r>
          </a:p>
          <a:p>
            <a:pPr marL="342900" indent="-342900">
              <a:lnSpc>
                <a:spcPct val="150000"/>
              </a:lnSpc>
              <a:buFont typeface="+mj-lt"/>
              <a:buAutoNum type="arabicPeriod"/>
            </a:pPr>
            <a:r>
              <a:rPr lang="en-US" dirty="0">
                <a:latin typeface="Times New Roman" panose="02020603050405020304" pitchFamily="18" charset="0"/>
                <a:cs typeface="Times New Roman" panose="02020603050405020304" pitchFamily="18" charset="0"/>
              </a:rPr>
              <a:t>User Interface</a:t>
            </a:r>
          </a:p>
          <a:p>
            <a:pPr marL="342900" indent="-342900">
              <a:lnSpc>
                <a:spcPct val="150000"/>
              </a:lnSpc>
              <a:buFont typeface="+mj-lt"/>
              <a:buAutoNum type="arabicPeriod"/>
            </a:pPr>
            <a:r>
              <a:rPr lang="en-US" dirty="0">
                <a:latin typeface="Times New Roman" panose="02020603050405020304" pitchFamily="18" charset="0"/>
                <a:cs typeface="Times New Roman" panose="02020603050405020304" pitchFamily="18" charset="0"/>
              </a:rPr>
              <a:t>Conclusion</a:t>
            </a:r>
          </a:p>
          <a:p>
            <a:pPr marL="342900" indent="-342900">
              <a:lnSpc>
                <a:spcPct val="150000"/>
              </a:lnSpc>
              <a:buFont typeface="+mj-lt"/>
              <a:buAutoNum type="arabicPeriod"/>
            </a:pPr>
            <a:r>
              <a:rPr lang="en-US" dirty="0">
                <a:latin typeface="Times New Roman" panose="02020603050405020304" pitchFamily="18" charset="0"/>
                <a:cs typeface="Times New Roman" panose="02020603050405020304" pitchFamily="18" charset="0"/>
              </a:rPr>
              <a:t>Questions And Discussion</a:t>
            </a:r>
          </a:p>
          <a:p>
            <a:pPr>
              <a:lnSpc>
                <a:spcPct val="150000"/>
              </a:lnSpc>
            </a:pPr>
            <a:endParaRPr lang="en-IN" dirty="0">
              <a:latin typeface="Times New Roman" panose="02020603050405020304" pitchFamily="18" charset="0"/>
              <a:cs typeface="Times New Roman" panose="02020603050405020304" pitchFamily="18" charset="0"/>
            </a:endParaRPr>
          </a:p>
        </p:txBody>
      </p:sp>
      <p:grpSp>
        <p:nvGrpSpPr>
          <p:cNvPr id="7" name="Google Shape;347;p36">
            <a:extLst>
              <a:ext uri="{FF2B5EF4-FFF2-40B4-BE49-F238E27FC236}">
                <a16:creationId xmlns="" xmlns:a16="http://schemas.microsoft.com/office/drawing/2014/main" id="{305FE716-476B-CE1E-F2EA-2D21F27491D9}"/>
              </a:ext>
            </a:extLst>
          </p:cNvPr>
          <p:cNvGrpSpPr/>
          <p:nvPr/>
        </p:nvGrpSpPr>
        <p:grpSpPr>
          <a:xfrm>
            <a:off x="6480629" y="498947"/>
            <a:ext cx="2549565" cy="4105183"/>
            <a:chOff x="5115337" y="-428624"/>
            <a:chExt cx="4275118" cy="6450405"/>
          </a:xfrm>
          <a:gradFill flip="none" rotWithShape="1">
            <a:gsLst>
              <a:gs pos="19000">
                <a:schemeClr val="bg2">
                  <a:lumMod val="60000"/>
                  <a:lumOff val="40000"/>
                </a:schemeClr>
              </a:gs>
              <a:gs pos="22000">
                <a:schemeClr val="accent2">
                  <a:alpha val="20000"/>
                  <a:lumMod val="1000"/>
                  <a:lumOff val="99000"/>
                </a:schemeClr>
              </a:gs>
            </a:gsLst>
            <a:lin ang="13500000" scaled="1"/>
            <a:tileRect/>
          </a:gradFill>
        </p:grpSpPr>
        <p:sp>
          <p:nvSpPr>
            <p:cNvPr id="8" name="Google Shape;348;p36">
              <a:extLst>
                <a:ext uri="{FF2B5EF4-FFF2-40B4-BE49-F238E27FC236}">
                  <a16:creationId xmlns="" xmlns:a16="http://schemas.microsoft.com/office/drawing/2014/main" id="{99833F04-CE04-C7DC-3FA3-08AAA479963A}"/>
                </a:ext>
              </a:extLst>
            </p:cNvPr>
            <p:cNvSpPr/>
            <p:nvPr/>
          </p:nvSpPr>
          <p:spPr>
            <a:xfrm rot="10800000" flipH="1">
              <a:off x="8492525" y="-19272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grpFill/>
            <a:ln w="19050" cap="flat" cmpd="sng">
              <a:gradFill>
                <a:gsLst>
                  <a:gs pos="0">
                    <a:schemeClr val="accent1">
                      <a:lumMod val="5000"/>
                      <a:lumOff val="95000"/>
                    </a:schemeClr>
                  </a:gs>
                  <a:gs pos="77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349;p36">
              <a:extLst>
                <a:ext uri="{FF2B5EF4-FFF2-40B4-BE49-F238E27FC236}">
                  <a16:creationId xmlns="" xmlns:a16="http://schemas.microsoft.com/office/drawing/2014/main" id="{FFD4EA3E-CCD4-1876-884B-C488AE542670}"/>
                </a:ext>
              </a:extLst>
            </p:cNvPr>
            <p:cNvSpPr/>
            <p:nvPr/>
          </p:nvSpPr>
          <p:spPr>
            <a:xfrm>
              <a:off x="8551745" y="326783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grpFill/>
            <a:ln w="19050" cap="flat" cmpd="sng">
              <a:gradFill>
                <a:gsLst>
                  <a:gs pos="0">
                    <a:schemeClr val="accent1">
                      <a:lumMod val="5000"/>
                      <a:lumOff val="95000"/>
                    </a:schemeClr>
                  </a:gs>
                  <a:gs pos="77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50;p36">
              <a:extLst>
                <a:ext uri="{FF2B5EF4-FFF2-40B4-BE49-F238E27FC236}">
                  <a16:creationId xmlns="" xmlns:a16="http://schemas.microsoft.com/office/drawing/2014/main" id="{706AA480-C1A6-A01D-09F7-5A104E954354}"/>
                </a:ext>
              </a:extLst>
            </p:cNvPr>
            <p:cNvSpPr/>
            <p:nvPr/>
          </p:nvSpPr>
          <p:spPr>
            <a:xfrm>
              <a:off x="6606686" y="254737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grpFill/>
            <a:ln w="19050" cap="flat" cmpd="sng">
              <a:gradFill>
                <a:gsLst>
                  <a:gs pos="0">
                    <a:schemeClr val="accent1">
                      <a:lumMod val="5000"/>
                      <a:lumOff val="95000"/>
                    </a:schemeClr>
                  </a:gs>
                  <a:gs pos="77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351;p36">
              <a:extLst>
                <a:ext uri="{FF2B5EF4-FFF2-40B4-BE49-F238E27FC236}">
                  <a16:creationId xmlns="" xmlns:a16="http://schemas.microsoft.com/office/drawing/2014/main" id="{F98BEB50-7CED-EEC0-7937-58C7F7874D08}"/>
                </a:ext>
              </a:extLst>
            </p:cNvPr>
            <p:cNvSpPr/>
            <p:nvPr/>
          </p:nvSpPr>
          <p:spPr>
            <a:xfrm>
              <a:off x="7103477" y="-15337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grpFill/>
            <a:ln w="19050" cap="flat" cmpd="sng">
              <a:gradFill>
                <a:gsLst>
                  <a:gs pos="0">
                    <a:schemeClr val="accent1">
                      <a:lumMod val="5000"/>
                      <a:lumOff val="95000"/>
                    </a:schemeClr>
                  </a:gs>
                  <a:gs pos="77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352;p36">
              <a:extLst>
                <a:ext uri="{FF2B5EF4-FFF2-40B4-BE49-F238E27FC236}">
                  <a16:creationId xmlns="" xmlns:a16="http://schemas.microsoft.com/office/drawing/2014/main" id="{4ECD938E-4260-19DD-468E-373E7E3E4630}"/>
                </a:ext>
              </a:extLst>
            </p:cNvPr>
            <p:cNvSpPr/>
            <p:nvPr/>
          </p:nvSpPr>
          <p:spPr>
            <a:xfrm>
              <a:off x="6684072" y="318466"/>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grpFill/>
            <a:ln w="19050" cap="flat" cmpd="sng">
              <a:gradFill>
                <a:gsLst>
                  <a:gs pos="0">
                    <a:schemeClr val="accent1">
                      <a:lumMod val="5000"/>
                      <a:lumOff val="95000"/>
                    </a:schemeClr>
                  </a:gs>
                  <a:gs pos="77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 name="Google Shape;353;p36">
              <a:extLst>
                <a:ext uri="{FF2B5EF4-FFF2-40B4-BE49-F238E27FC236}">
                  <a16:creationId xmlns="" xmlns:a16="http://schemas.microsoft.com/office/drawing/2014/main" id="{C735EDD3-202A-3835-433A-A9E0943A95B6}"/>
                </a:ext>
              </a:extLst>
            </p:cNvPr>
            <p:cNvSpPr/>
            <p:nvPr/>
          </p:nvSpPr>
          <p:spPr>
            <a:xfrm>
              <a:off x="6109895" y="1194084"/>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grpFill/>
            <a:ln w="19050" cap="flat" cmpd="sng">
              <a:gradFill>
                <a:gsLst>
                  <a:gs pos="0">
                    <a:schemeClr val="accent1">
                      <a:lumMod val="5000"/>
                      <a:lumOff val="95000"/>
                    </a:schemeClr>
                  </a:gs>
                  <a:gs pos="77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54;p36">
              <a:extLst>
                <a:ext uri="{FF2B5EF4-FFF2-40B4-BE49-F238E27FC236}">
                  <a16:creationId xmlns="" xmlns:a16="http://schemas.microsoft.com/office/drawing/2014/main" id="{E19058DA-DD41-5969-B846-150D32E4B00E}"/>
                </a:ext>
              </a:extLst>
            </p:cNvPr>
            <p:cNvSpPr/>
            <p:nvPr/>
          </p:nvSpPr>
          <p:spPr>
            <a:xfrm>
              <a:off x="6109895" y="697741"/>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grpFill/>
            <a:ln w="19050" cap="flat" cmpd="sng">
              <a:gradFill>
                <a:gsLst>
                  <a:gs pos="0">
                    <a:schemeClr val="accent1">
                      <a:lumMod val="5000"/>
                      <a:lumOff val="95000"/>
                    </a:schemeClr>
                  </a:gs>
                  <a:gs pos="77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355;p36">
              <a:extLst>
                <a:ext uri="{FF2B5EF4-FFF2-40B4-BE49-F238E27FC236}">
                  <a16:creationId xmlns="" xmlns:a16="http://schemas.microsoft.com/office/drawing/2014/main" id="{6A85CFA9-E07E-59E7-D2DD-1AA6AD8DDCE7}"/>
                </a:ext>
              </a:extLst>
            </p:cNvPr>
            <p:cNvSpPr/>
            <p:nvPr/>
          </p:nvSpPr>
          <p:spPr>
            <a:xfrm>
              <a:off x="7587339" y="119407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grpFill/>
            <a:ln w="19050" cap="flat" cmpd="sng">
              <a:gradFill>
                <a:gsLst>
                  <a:gs pos="0">
                    <a:schemeClr val="accent1">
                      <a:lumMod val="5000"/>
                      <a:lumOff val="95000"/>
                    </a:schemeClr>
                  </a:gs>
                  <a:gs pos="77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 name="Google Shape;356;p36">
              <a:extLst>
                <a:ext uri="{FF2B5EF4-FFF2-40B4-BE49-F238E27FC236}">
                  <a16:creationId xmlns="" xmlns:a16="http://schemas.microsoft.com/office/drawing/2014/main" id="{0705E1A4-21F4-E9E7-269C-14862C69EABE}"/>
                </a:ext>
              </a:extLst>
            </p:cNvPr>
            <p:cNvSpPr/>
            <p:nvPr/>
          </p:nvSpPr>
          <p:spPr>
            <a:xfrm>
              <a:off x="5634170" y="-428624"/>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grpFill/>
            <a:ln w="19050" cap="flat" cmpd="sng">
              <a:gradFill>
                <a:gsLst>
                  <a:gs pos="0">
                    <a:schemeClr val="accent1">
                      <a:lumMod val="5000"/>
                      <a:lumOff val="95000"/>
                    </a:schemeClr>
                  </a:gs>
                  <a:gs pos="77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357;p36">
              <a:extLst>
                <a:ext uri="{FF2B5EF4-FFF2-40B4-BE49-F238E27FC236}">
                  <a16:creationId xmlns="" xmlns:a16="http://schemas.microsoft.com/office/drawing/2014/main" id="{5F877261-6F25-4950-5F0A-28A91BFB0EEF}"/>
                </a:ext>
              </a:extLst>
            </p:cNvPr>
            <p:cNvSpPr/>
            <p:nvPr/>
          </p:nvSpPr>
          <p:spPr>
            <a:xfrm>
              <a:off x="7017892" y="207505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grpFill/>
            <a:ln w="19050" cap="flat" cmpd="sng">
              <a:gradFill>
                <a:gsLst>
                  <a:gs pos="0">
                    <a:schemeClr val="accent1">
                      <a:lumMod val="5000"/>
                      <a:lumOff val="95000"/>
                    </a:schemeClr>
                  </a:gs>
                  <a:gs pos="77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358;p36">
              <a:extLst>
                <a:ext uri="{FF2B5EF4-FFF2-40B4-BE49-F238E27FC236}">
                  <a16:creationId xmlns="" xmlns:a16="http://schemas.microsoft.com/office/drawing/2014/main" id="{504C6F7B-24DD-B06A-25EB-44105BDFC573}"/>
                </a:ext>
              </a:extLst>
            </p:cNvPr>
            <p:cNvSpPr/>
            <p:nvPr/>
          </p:nvSpPr>
          <p:spPr>
            <a:xfrm>
              <a:off x="5193798" y="1"/>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grpFill/>
            <a:ln w="19050" cap="flat" cmpd="sng">
              <a:gradFill>
                <a:gsLst>
                  <a:gs pos="0">
                    <a:schemeClr val="accent1">
                      <a:lumMod val="5000"/>
                      <a:lumOff val="95000"/>
                    </a:schemeClr>
                  </a:gs>
                  <a:gs pos="77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359;p36">
              <a:extLst>
                <a:ext uri="{FF2B5EF4-FFF2-40B4-BE49-F238E27FC236}">
                  <a16:creationId xmlns="" xmlns:a16="http://schemas.microsoft.com/office/drawing/2014/main" id="{D76ABA5A-0A7F-EB8C-AE34-82F868CF2DB8}"/>
                </a:ext>
              </a:extLst>
            </p:cNvPr>
            <p:cNvSpPr/>
            <p:nvPr/>
          </p:nvSpPr>
          <p:spPr>
            <a:xfrm>
              <a:off x="8068891" y="162220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grpFill/>
            <a:ln w="19050" cap="flat" cmpd="sng">
              <a:gradFill>
                <a:gsLst>
                  <a:gs pos="0">
                    <a:schemeClr val="accent1">
                      <a:lumMod val="5000"/>
                      <a:lumOff val="95000"/>
                    </a:schemeClr>
                  </a:gs>
                  <a:gs pos="77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360;p36">
              <a:extLst>
                <a:ext uri="{FF2B5EF4-FFF2-40B4-BE49-F238E27FC236}">
                  <a16:creationId xmlns="" xmlns:a16="http://schemas.microsoft.com/office/drawing/2014/main" id="{2D12842E-C07C-0875-3390-E09B927EF668}"/>
                </a:ext>
              </a:extLst>
            </p:cNvPr>
            <p:cNvSpPr/>
            <p:nvPr/>
          </p:nvSpPr>
          <p:spPr>
            <a:xfrm rot="10800000" flipH="1">
              <a:off x="5115337" y="365597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grpFill/>
            <a:ln w="19050" cap="flat" cmpd="sng">
              <a:gradFill>
                <a:gsLst>
                  <a:gs pos="0">
                    <a:schemeClr val="accent1">
                      <a:lumMod val="5000"/>
                      <a:lumOff val="95000"/>
                    </a:schemeClr>
                  </a:gs>
                  <a:gs pos="77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361;p36">
              <a:extLst>
                <a:ext uri="{FF2B5EF4-FFF2-40B4-BE49-F238E27FC236}">
                  <a16:creationId xmlns="" xmlns:a16="http://schemas.microsoft.com/office/drawing/2014/main" id="{A36E1294-152F-37E4-F633-72B67973E9F0}"/>
                </a:ext>
              </a:extLst>
            </p:cNvPr>
            <p:cNvSpPr/>
            <p:nvPr/>
          </p:nvSpPr>
          <p:spPr>
            <a:xfrm rot="10800000" flipH="1">
              <a:off x="6606680" y="3924700"/>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grpFill/>
            <a:ln w="19050" cap="flat" cmpd="sng">
              <a:gradFill>
                <a:gsLst>
                  <a:gs pos="0">
                    <a:schemeClr val="accent1">
                      <a:lumMod val="5000"/>
                      <a:lumOff val="95000"/>
                    </a:schemeClr>
                  </a:gs>
                  <a:gs pos="77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 name="Google Shape;362;p36">
              <a:extLst>
                <a:ext uri="{FF2B5EF4-FFF2-40B4-BE49-F238E27FC236}">
                  <a16:creationId xmlns="" xmlns:a16="http://schemas.microsoft.com/office/drawing/2014/main" id="{A225D978-D71B-A9F3-19A3-F139ED08AF07}"/>
                </a:ext>
              </a:extLst>
            </p:cNvPr>
            <p:cNvSpPr/>
            <p:nvPr/>
          </p:nvSpPr>
          <p:spPr>
            <a:xfrm rot="10800000" flipH="1">
              <a:off x="5983934" y="5053660"/>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grpFill/>
            <a:ln w="19050" cap="flat" cmpd="sng">
              <a:gradFill>
                <a:gsLst>
                  <a:gs pos="0">
                    <a:schemeClr val="accent1">
                      <a:lumMod val="5000"/>
                      <a:lumOff val="95000"/>
                    </a:schemeClr>
                  </a:gs>
                  <a:gs pos="77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363;p36">
              <a:extLst>
                <a:ext uri="{FF2B5EF4-FFF2-40B4-BE49-F238E27FC236}">
                  <a16:creationId xmlns="" xmlns:a16="http://schemas.microsoft.com/office/drawing/2014/main" id="{7831230E-027F-685F-769F-7CDBA92124C2}"/>
                </a:ext>
              </a:extLst>
            </p:cNvPr>
            <p:cNvSpPr/>
            <p:nvPr/>
          </p:nvSpPr>
          <p:spPr>
            <a:xfrm rot="10800000" flipH="1">
              <a:off x="7178797" y="3533340"/>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grpFill/>
            <a:ln w="19050" cap="flat" cmpd="sng">
              <a:gradFill>
                <a:gsLst>
                  <a:gs pos="0">
                    <a:schemeClr val="accent1">
                      <a:lumMod val="5000"/>
                      <a:lumOff val="95000"/>
                    </a:schemeClr>
                  </a:gs>
                  <a:gs pos="77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364;p36">
              <a:extLst>
                <a:ext uri="{FF2B5EF4-FFF2-40B4-BE49-F238E27FC236}">
                  <a16:creationId xmlns="" xmlns:a16="http://schemas.microsoft.com/office/drawing/2014/main" id="{46DA8200-08B0-ABDA-6B08-45FFE3CB8287}"/>
                </a:ext>
              </a:extLst>
            </p:cNvPr>
            <p:cNvSpPr/>
            <p:nvPr/>
          </p:nvSpPr>
          <p:spPr>
            <a:xfrm rot="10800000" flipH="1">
              <a:off x="6606686" y="4609409"/>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grpFill/>
            <a:ln w="19050" cap="flat" cmpd="sng">
              <a:gradFill>
                <a:gsLst>
                  <a:gs pos="0">
                    <a:schemeClr val="accent1">
                      <a:lumMod val="5000"/>
                      <a:lumOff val="95000"/>
                    </a:schemeClr>
                  </a:gs>
                  <a:gs pos="77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365;p36">
              <a:extLst>
                <a:ext uri="{FF2B5EF4-FFF2-40B4-BE49-F238E27FC236}">
                  <a16:creationId xmlns="" xmlns:a16="http://schemas.microsoft.com/office/drawing/2014/main" id="{5AD25394-B002-0740-933B-86B558F694A3}"/>
                </a:ext>
              </a:extLst>
            </p:cNvPr>
            <p:cNvSpPr/>
            <p:nvPr/>
          </p:nvSpPr>
          <p:spPr>
            <a:xfrm rot="10800000" flipH="1">
              <a:off x="5526543" y="4128300"/>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grpFill/>
            <a:ln w="19050" cap="flat" cmpd="sng">
              <a:gradFill>
                <a:gsLst>
                  <a:gs pos="0">
                    <a:schemeClr val="accent1">
                      <a:lumMod val="5000"/>
                      <a:lumOff val="95000"/>
                    </a:schemeClr>
                  </a:gs>
                  <a:gs pos="77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366;p36">
              <a:extLst>
                <a:ext uri="{FF2B5EF4-FFF2-40B4-BE49-F238E27FC236}">
                  <a16:creationId xmlns="" xmlns:a16="http://schemas.microsoft.com/office/drawing/2014/main" id="{1FBCD66B-2F22-BDB7-9D40-47A2D5A93692}"/>
                </a:ext>
              </a:extLst>
            </p:cNvPr>
            <p:cNvSpPr/>
            <p:nvPr/>
          </p:nvSpPr>
          <p:spPr>
            <a:xfrm>
              <a:off x="8117298" y="285223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grpFill/>
            <a:ln w="19050" cap="flat" cmpd="sng">
              <a:gradFill>
                <a:gsLst>
                  <a:gs pos="0">
                    <a:schemeClr val="accent1">
                      <a:lumMod val="5000"/>
                      <a:lumOff val="95000"/>
                    </a:schemeClr>
                  </a:gs>
                  <a:gs pos="77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367;p36">
              <a:extLst>
                <a:ext uri="{FF2B5EF4-FFF2-40B4-BE49-F238E27FC236}">
                  <a16:creationId xmlns="" xmlns:a16="http://schemas.microsoft.com/office/drawing/2014/main" id="{5D94D036-57B1-1B7D-E587-984023A80625}"/>
                </a:ext>
              </a:extLst>
            </p:cNvPr>
            <p:cNvSpPr/>
            <p:nvPr/>
          </p:nvSpPr>
          <p:spPr>
            <a:xfrm>
              <a:off x="8172542" y="30360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grpFill/>
            <a:ln w="19050" cap="flat" cmpd="sng">
              <a:gradFill>
                <a:gsLst>
                  <a:gs pos="0">
                    <a:schemeClr val="accent1">
                      <a:lumMod val="5000"/>
                      <a:lumOff val="95000"/>
                    </a:schemeClr>
                  </a:gs>
                  <a:gs pos="77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Speech Bubble: Rectangle 1">
            <a:extLst>
              <a:ext uri="{FF2B5EF4-FFF2-40B4-BE49-F238E27FC236}">
                <a16:creationId xmlns="" xmlns:a16="http://schemas.microsoft.com/office/drawing/2014/main" id="{F90BAA49-BDF3-BDEE-935B-DBE6B9BFD127}"/>
              </a:ext>
            </a:extLst>
          </p:cNvPr>
          <p:cNvSpPr/>
          <p:nvPr/>
        </p:nvSpPr>
        <p:spPr>
          <a:xfrm>
            <a:off x="0" y="38085"/>
            <a:ext cx="9144000" cy="460862"/>
          </a:xfrm>
          <a:prstGeom prst="wedgeRectCallout">
            <a:avLst>
              <a:gd name="adj1" fmla="val -22977"/>
              <a:gd name="adj2" fmla="val 97846"/>
            </a:avLst>
          </a:prstGeom>
          <a:solidFill>
            <a:srgbClr val="00B0EE"/>
          </a:solidFill>
          <a:ln>
            <a:noFill/>
          </a:ln>
          <a:effectLst>
            <a:glow rad="101600">
              <a:schemeClr val="accent5">
                <a:satMod val="175000"/>
                <a:alpha val="40000"/>
              </a:schemeClr>
            </a:glow>
          </a:effectLst>
          <a:scene3d>
            <a:camera prst="orthographicFront">
              <a:rot lat="0" lon="0" rev="0"/>
            </a:camera>
            <a:lightRig rig="chilly" dir="t">
              <a:rot lat="0" lon="0" rev="18480000"/>
            </a:lightRig>
          </a:scene3d>
          <a:sp3d prstMaterial="clear">
            <a:bevelT h="63500"/>
          </a:sp3d>
        </p:spPr>
        <p:style>
          <a:lnRef idx="3">
            <a:schemeClr val="lt1"/>
          </a:lnRef>
          <a:fillRef idx="1">
            <a:schemeClr val="accent6"/>
          </a:fillRef>
          <a:effectRef idx="1">
            <a:schemeClr val="accent6"/>
          </a:effectRef>
          <a:fontRef idx="minor">
            <a:schemeClr val="lt1"/>
          </a:fontRef>
        </p:style>
        <p:txBody>
          <a:bodyPr rtlCol="0" anchor="ctr"/>
          <a:lstStyle/>
          <a:p>
            <a:pPr algn="ctr"/>
            <a:endParaRPr lang="en-IN" dirty="0"/>
          </a:p>
        </p:txBody>
      </p:sp>
      <p:sp>
        <p:nvSpPr>
          <p:cNvPr id="3" name="TextBox 2">
            <a:extLst>
              <a:ext uri="{FF2B5EF4-FFF2-40B4-BE49-F238E27FC236}">
                <a16:creationId xmlns="" xmlns:a16="http://schemas.microsoft.com/office/drawing/2014/main" id="{CB965468-C959-2FCA-774A-4D0096EA572E}"/>
              </a:ext>
            </a:extLst>
          </p:cNvPr>
          <p:cNvSpPr txBox="1"/>
          <p:nvPr/>
        </p:nvSpPr>
        <p:spPr>
          <a:xfrm>
            <a:off x="1723292" y="149643"/>
            <a:ext cx="1907314" cy="369332"/>
          </a:xfrm>
          <a:prstGeom prst="rect">
            <a:avLst/>
          </a:prstGeom>
          <a:noFill/>
        </p:spPr>
        <p:txBody>
          <a:bodyPr wrap="square" rtlCol="0">
            <a:spAutoFit/>
          </a:bodyPr>
          <a:lstStyle/>
          <a:p>
            <a:r>
              <a:rPr lang="en-US" sz="1800" b="1" dirty="0">
                <a:latin typeface="Times New Roman" panose="02020603050405020304" pitchFamily="18" charset="0"/>
                <a:cs typeface="Times New Roman" panose="02020603050405020304" pitchFamily="18" charset="0"/>
              </a:rPr>
              <a:t>CONTENTS</a:t>
            </a:r>
            <a:endParaRPr lang="en-IN" sz="18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56707526"/>
      </p:ext>
    </p:extLst>
  </p:cSld>
  <p:clrMapOvr>
    <a:masterClrMapping/>
  </p:clrMapOvr>
  <p:transition spd="med">
    <p:pull/>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bg2">
                <a:alpha val="98000"/>
                <a:lumMod val="57000"/>
                <a:lumOff val="43000"/>
              </a:schemeClr>
            </a:gs>
            <a:gs pos="100000">
              <a:schemeClr val="accent2">
                <a:alpha val="0"/>
                <a:lumMod val="0"/>
                <a:lumOff val="100000"/>
              </a:schemeClr>
            </a:gs>
          </a:gsLst>
          <a:lin ang="0" scaled="1"/>
          <a:tileRect/>
        </a:gradFill>
        <a:effectLst/>
      </p:bgPr>
    </p:bg>
    <p:spTree>
      <p:nvGrpSpPr>
        <p:cNvPr id="1" name="Shape 343"/>
        <p:cNvGrpSpPr/>
        <p:nvPr/>
      </p:nvGrpSpPr>
      <p:grpSpPr>
        <a:xfrm>
          <a:off x="0" y="0"/>
          <a:ext cx="0" cy="0"/>
          <a:chOff x="0" y="0"/>
          <a:chExt cx="0" cy="0"/>
        </a:xfrm>
      </p:grpSpPr>
      <p:sp>
        <p:nvSpPr>
          <p:cNvPr id="24" name="Rectangle 23">
            <a:extLst>
              <a:ext uri="{FF2B5EF4-FFF2-40B4-BE49-F238E27FC236}">
                <a16:creationId xmlns="" xmlns:a16="http://schemas.microsoft.com/office/drawing/2014/main" id="{0C867A8F-4747-9A72-CC76-B7D263E18905}"/>
              </a:ext>
            </a:extLst>
          </p:cNvPr>
          <p:cNvSpPr/>
          <p:nvPr/>
        </p:nvSpPr>
        <p:spPr>
          <a:xfrm>
            <a:off x="-1" y="4639875"/>
            <a:ext cx="7067105" cy="514710"/>
          </a:xfrm>
          <a:prstGeom prst="rect">
            <a:avLst/>
          </a:prstGeom>
          <a:solidFill>
            <a:srgbClr val="D5096F"/>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solidFill>
                <a:latin typeface="Lato" panose="020F0502020204030203" pitchFamily="34" charset="0"/>
              </a:rPr>
              <a:t>Dept. of Computer Science and Engineering</a:t>
            </a:r>
            <a:endParaRPr lang="en-IN" sz="2800" dirty="0">
              <a:solidFill>
                <a:schemeClr val="bg1"/>
              </a:solidFill>
            </a:endParaRPr>
          </a:p>
        </p:txBody>
      </p:sp>
      <p:sp>
        <p:nvSpPr>
          <p:cNvPr id="25" name="Rectangle 24">
            <a:extLst>
              <a:ext uri="{FF2B5EF4-FFF2-40B4-BE49-F238E27FC236}">
                <a16:creationId xmlns="" xmlns:a16="http://schemas.microsoft.com/office/drawing/2014/main" id="{199CD386-259B-F4FC-E64C-61F8F602EC6A}"/>
              </a:ext>
            </a:extLst>
          </p:cNvPr>
          <p:cNvSpPr/>
          <p:nvPr/>
        </p:nvSpPr>
        <p:spPr>
          <a:xfrm>
            <a:off x="7067106" y="4644553"/>
            <a:ext cx="1545265" cy="503625"/>
          </a:xfrm>
          <a:prstGeom prst="rect">
            <a:avLst/>
          </a:prstGeom>
          <a:solidFill>
            <a:srgbClr val="6C2E9A"/>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latin typeface="Lato" panose="020F0502020204030203" pitchFamily="34" charset="0"/>
              </a:rPr>
              <a:t>20-07-25</a:t>
            </a:r>
            <a:endParaRPr lang="en-IN" sz="2400" dirty="0">
              <a:solidFill>
                <a:schemeClr val="bg1"/>
              </a:solidFill>
            </a:endParaRPr>
          </a:p>
        </p:txBody>
      </p:sp>
      <p:sp>
        <p:nvSpPr>
          <p:cNvPr id="26" name="Rectangle 25">
            <a:extLst>
              <a:ext uri="{FF2B5EF4-FFF2-40B4-BE49-F238E27FC236}">
                <a16:creationId xmlns="" xmlns:a16="http://schemas.microsoft.com/office/drawing/2014/main" id="{31A16892-FB2C-26A8-87D9-3738698FCCF3}"/>
              </a:ext>
            </a:extLst>
          </p:cNvPr>
          <p:cNvSpPr/>
          <p:nvPr/>
        </p:nvSpPr>
        <p:spPr>
          <a:xfrm>
            <a:off x="8612373" y="4639875"/>
            <a:ext cx="531628" cy="503625"/>
          </a:xfrm>
          <a:prstGeom prst="rect">
            <a:avLst/>
          </a:prstGeom>
          <a:solidFill>
            <a:srgbClr val="FFA401"/>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0" i="0" u="none" strike="noStrike" dirty="0" smtClean="0">
                <a:solidFill>
                  <a:schemeClr val="bg1"/>
                </a:solidFill>
                <a:effectLst/>
                <a:latin typeface="Lato" panose="020F0502020204030203" pitchFamily="34" charset="0"/>
              </a:rPr>
              <a:t>21</a:t>
            </a:r>
            <a:endParaRPr lang="en-IN" sz="2000" dirty="0">
              <a:solidFill>
                <a:schemeClr val="bg1"/>
              </a:solidFill>
            </a:endParaRPr>
          </a:p>
        </p:txBody>
      </p:sp>
      <p:pic>
        <p:nvPicPr>
          <p:cNvPr id="3" name="Picture 2">
            <a:extLst>
              <a:ext uri="{FF2B5EF4-FFF2-40B4-BE49-F238E27FC236}">
                <a16:creationId xmlns="" xmlns:a16="http://schemas.microsoft.com/office/drawing/2014/main" id="{9868690B-7F4F-EF99-081B-E289CDA170D7}"/>
              </a:ext>
            </a:extLst>
          </p:cNvPr>
          <p:cNvPicPr>
            <a:picLocks noChangeAspect="1"/>
          </p:cNvPicPr>
          <p:nvPr/>
        </p:nvPicPr>
        <p:blipFill>
          <a:blip r:embed="rId3"/>
          <a:stretch>
            <a:fillRect/>
          </a:stretch>
        </p:blipFill>
        <p:spPr>
          <a:xfrm>
            <a:off x="2087880" y="256050"/>
            <a:ext cx="5699760" cy="4104605"/>
          </a:xfrm>
          <a:prstGeom prst="rect">
            <a:avLst/>
          </a:prstGeom>
          <a:ln>
            <a:noFill/>
          </a:ln>
          <a:effectLst>
            <a:softEdge rad="112500"/>
          </a:effectLst>
        </p:spPr>
      </p:pic>
    </p:spTree>
    <p:extLst>
      <p:ext uri="{BB962C8B-B14F-4D97-AF65-F5344CB8AC3E}">
        <p14:creationId xmlns:p14="http://schemas.microsoft.com/office/powerpoint/2010/main" val="1545137188"/>
      </p:ext>
    </p:extLst>
  </p:cSld>
  <p:clrMapOvr>
    <a:masterClrMapping/>
  </p:clrMapOvr>
  <p:transition spd="slow">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bg2">
                <a:alpha val="98000"/>
                <a:lumMod val="57000"/>
                <a:lumOff val="43000"/>
              </a:schemeClr>
            </a:gs>
            <a:gs pos="100000">
              <a:schemeClr val="accent2">
                <a:alpha val="0"/>
                <a:lumMod val="0"/>
                <a:lumOff val="100000"/>
              </a:schemeClr>
            </a:gs>
          </a:gsLst>
          <a:lin ang="0" scaled="1"/>
          <a:tileRect/>
        </a:gradFill>
        <a:effectLst/>
      </p:bgPr>
    </p:bg>
    <p:spTree>
      <p:nvGrpSpPr>
        <p:cNvPr id="1" name="Shape 343"/>
        <p:cNvGrpSpPr/>
        <p:nvPr/>
      </p:nvGrpSpPr>
      <p:grpSpPr>
        <a:xfrm>
          <a:off x="0" y="0"/>
          <a:ext cx="0" cy="0"/>
          <a:chOff x="0" y="0"/>
          <a:chExt cx="0" cy="0"/>
        </a:xfrm>
      </p:grpSpPr>
      <p:sp>
        <p:nvSpPr>
          <p:cNvPr id="24" name="Rectangle 23">
            <a:extLst>
              <a:ext uri="{FF2B5EF4-FFF2-40B4-BE49-F238E27FC236}">
                <a16:creationId xmlns="" xmlns:a16="http://schemas.microsoft.com/office/drawing/2014/main" id="{0C867A8F-4747-9A72-CC76-B7D263E18905}"/>
              </a:ext>
            </a:extLst>
          </p:cNvPr>
          <p:cNvSpPr/>
          <p:nvPr/>
        </p:nvSpPr>
        <p:spPr>
          <a:xfrm>
            <a:off x="-1" y="4639875"/>
            <a:ext cx="7067105" cy="514710"/>
          </a:xfrm>
          <a:prstGeom prst="rect">
            <a:avLst/>
          </a:prstGeom>
          <a:solidFill>
            <a:srgbClr val="D5096F"/>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solidFill>
                <a:latin typeface="Lato" panose="020F0502020204030203" pitchFamily="34" charset="0"/>
              </a:rPr>
              <a:t>Dept. of Computer Science and Engineering</a:t>
            </a:r>
            <a:endParaRPr lang="en-IN" sz="2800" dirty="0">
              <a:solidFill>
                <a:schemeClr val="bg1"/>
              </a:solidFill>
            </a:endParaRPr>
          </a:p>
        </p:txBody>
      </p:sp>
      <p:sp>
        <p:nvSpPr>
          <p:cNvPr id="25" name="Rectangle 24">
            <a:extLst>
              <a:ext uri="{FF2B5EF4-FFF2-40B4-BE49-F238E27FC236}">
                <a16:creationId xmlns="" xmlns:a16="http://schemas.microsoft.com/office/drawing/2014/main" id="{199CD386-259B-F4FC-E64C-61F8F602EC6A}"/>
              </a:ext>
            </a:extLst>
          </p:cNvPr>
          <p:cNvSpPr/>
          <p:nvPr/>
        </p:nvSpPr>
        <p:spPr>
          <a:xfrm>
            <a:off x="7067106" y="4644553"/>
            <a:ext cx="1545265" cy="503625"/>
          </a:xfrm>
          <a:prstGeom prst="rect">
            <a:avLst/>
          </a:prstGeom>
          <a:solidFill>
            <a:srgbClr val="6C2E9A"/>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latin typeface="Lato" panose="020F0502020204030203" pitchFamily="34" charset="0"/>
              </a:rPr>
              <a:t>20-07-25</a:t>
            </a:r>
            <a:endParaRPr lang="en-IN" sz="2400" dirty="0">
              <a:solidFill>
                <a:schemeClr val="bg1"/>
              </a:solidFill>
            </a:endParaRPr>
          </a:p>
        </p:txBody>
      </p:sp>
      <p:sp>
        <p:nvSpPr>
          <p:cNvPr id="26" name="Rectangle 25">
            <a:extLst>
              <a:ext uri="{FF2B5EF4-FFF2-40B4-BE49-F238E27FC236}">
                <a16:creationId xmlns="" xmlns:a16="http://schemas.microsoft.com/office/drawing/2014/main" id="{31A16892-FB2C-26A8-87D9-3738698FCCF3}"/>
              </a:ext>
            </a:extLst>
          </p:cNvPr>
          <p:cNvSpPr/>
          <p:nvPr/>
        </p:nvSpPr>
        <p:spPr>
          <a:xfrm>
            <a:off x="8612373" y="4639875"/>
            <a:ext cx="531628" cy="503625"/>
          </a:xfrm>
          <a:prstGeom prst="rect">
            <a:avLst/>
          </a:prstGeom>
          <a:solidFill>
            <a:srgbClr val="FFA401"/>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Lato" panose="020F0502020204030203" pitchFamily="34" charset="0"/>
              </a:rPr>
              <a:t>2</a:t>
            </a:r>
            <a:r>
              <a:rPr lang="en-US" sz="2000" b="0" i="0" u="none" strike="noStrike" dirty="0" smtClean="0">
                <a:solidFill>
                  <a:schemeClr val="bg1"/>
                </a:solidFill>
                <a:effectLst/>
                <a:latin typeface="Lato" panose="020F0502020204030203" pitchFamily="34" charset="0"/>
              </a:rPr>
              <a:t>1</a:t>
            </a:r>
            <a:endParaRPr lang="en-IN" sz="2000" dirty="0">
              <a:solidFill>
                <a:schemeClr val="bg1"/>
              </a:solidFill>
            </a:endParaRPr>
          </a:p>
        </p:txBody>
      </p:sp>
      <p:pic>
        <p:nvPicPr>
          <p:cNvPr id="3074" name="Picture 2" descr="Thankyou Images – Browse 3,890 Stock Photos, Vectors, and Video | Adobe  Stock">
            <a:extLst>
              <a:ext uri="{FF2B5EF4-FFF2-40B4-BE49-F238E27FC236}">
                <a16:creationId xmlns="" xmlns:a16="http://schemas.microsoft.com/office/drawing/2014/main" id="{B7A432CF-79D8-6955-7253-44AB1E4339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1875"/>
            <a:ext cx="9144000" cy="46334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6727377"/>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bg2">
                <a:alpha val="98000"/>
                <a:lumMod val="57000"/>
                <a:lumOff val="43000"/>
              </a:schemeClr>
            </a:gs>
            <a:gs pos="100000">
              <a:schemeClr val="accent2">
                <a:alpha val="0"/>
                <a:lumMod val="0"/>
                <a:lumOff val="100000"/>
              </a:schemeClr>
            </a:gs>
          </a:gsLst>
          <a:lin ang="0" scaled="1"/>
          <a:tileRect/>
        </a:gradFill>
        <a:effectLst/>
      </p:bgPr>
    </p:bg>
    <p:spTree>
      <p:nvGrpSpPr>
        <p:cNvPr id="1" name="Shape 343"/>
        <p:cNvGrpSpPr/>
        <p:nvPr/>
      </p:nvGrpSpPr>
      <p:grpSpPr>
        <a:xfrm>
          <a:off x="0" y="0"/>
          <a:ext cx="0" cy="0"/>
          <a:chOff x="0" y="0"/>
          <a:chExt cx="0" cy="0"/>
        </a:xfrm>
      </p:grpSpPr>
      <p:sp>
        <p:nvSpPr>
          <p:cNvPr id="24" name="Rectangle 23">
            <a:extLst>
              <a:ext uri="{FF2B5EF4-FFF2-40B4-BE49-F238E27FC236}">
                <a16:creationId xmlns="" xmlns:a16="http://schemas.microsoft.com/office/drawing/2014/main" id="{0C867A8F-4747-9A72-CC76-B7D263E18905}"/>
              </a:ext>
            </a:extLst>
          </p:cNvPr>
          <p:cNvSpPr/>
          <p:nvPr/>
        </p:nvSpPr>
        <p:spPr>
          <a:xfrm>
            <a:off x="-1" y="4639875"/>
            <a:ext cx="7067105" cy="514710"/>
          </a:xfrm>
          <a:prstGeom prst="rect">
            <a:avLst/>
          </a:prstGeom>
          <a:solidFill>
            <a:srgbClr val="D5096F"/>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solidFill>
                <a:latin typeface="Lato" panose="020F0502020204030203" pitchFamily="34" charset="0"/>
              </a:rPr>
              <a:t>Dept. of Computer Science and Engineering</a:t>
            </a:r>
            <a:endParaRPr lang="en-IN" sz="2800" dirty="0">
              <a:solidFill>
                <a:schemeClr val="bg1"/>
              </a:solidFill>
            </a:endParaRPr>
          </a:p>
        </p:txBody>
      </p:sp>
      <p:sp>
        <p:nvSpPr>
          <p:cNvPr id="25" name="Rectangle 24">
            <a:extLst>
              <a:ext uri="{FF2B5EF4-FFF2-40B4-BE49-F238E27FC236}">
                <a16:creationId xmlns="" xmlns:a16="http://schemas.microsoft.com/office/drawing/2014/main" id="{199CD386-259B-F4FC-E64C-61F8F602EC6A}"/>
              </a:ext>
            </a:extLst>
          </p:cNvPr>
          <p:cNvSpPr/>
          <p:nvPr/>
        </p:nvSpPr>
        <p:spPr>
          <a:xfrm>
            <a:off x="7067106" y="4644553"/>
            <a:ext cx="1545265" cy="503625"/>
          </a:xfrm>
          <a:prstGeom prst="rect">
            <a:avLst/>
          </a:prstGeom>
          <a:solidFill>
            <a:srgbClr val="6C2E9A"/>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bg1"/>
                </a:solidFill>
                <a:latin typeface="Lato" panose="020F0502020204030203" pitchFamily="34" charset="0"/>
              </a:rPr>
              <a:t>20-07-25</a:t>
            </a:r>
            <a:endParaRPr lang="en-IN" sz="2400" dirty="0">
              <a:solidFill>
                <a:schemeClr val="bg1"/>
              </a:solidFill>
            </a:endParaRPr>
          </a:p>
        </p:txBody>
      </p:sp>
      <p:sp>
        <p:nvSpPr>
          <p:cNvPr id="26" name="Rectangle 25">
            <a:extLst>
              <a:ext uri="{FF2B5EF4-FFF2-40B4-BE49-F238E27FC236}">
                <a16:creationId xmlns="" xmlns:a16="http://schemas.microsoft.com/office/drawing/2014/main" id="{31A16892-FB2C-26A8-87D9-3738698FCCF3}"/>
              </a:ext>
            </a:extLst>
          </p:cNvPr>
          <p:cNvSpPr/>
          <p:nvPr/>
        </p:nvSpPr>
        <p:spPr>
          <a:xfrm>
            <a:off x="8612373" y="4639875"/>
            <a:ext cx="531628" cy="503625"/>
          </a:xfrm>
          <a:prstGeom prst="rect">
            <a:avLst/>
          </a:prstGeom>
          <a:solidFill>
            <a:srgbClr val="FFA401"/>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0" i="0" u="none" strike="noStrike" dirty="0">
                <a:solidFill>
                  <a:schemeClr val="bg1"/>
                </a:solidFill>
                <a:effectLst/>
                <a:latin typeface="Lato" panose="020F0502020204030203" pitchFamily="34" charset="0"/>
              </a:rPr>
              <a:t>3</a:t>
            </a:r>
            <a:endParaRPr lang="en-IN" sz="2400" dirty="0">
              <a:solidFill>
                <a:schemeClr val="bg1"/>
              </a:solidFill>
            </a:endParaRPr>
          </a:p>
        </p:txBody>
      </p:sp>
      <p:sp>
        <p:nvSpPr>
          <p:cNvPr id="6" name="TextBox 5">
            <a:extLst>
              <a:ext uri="{FF2B5EF4-FFF2-40B4-BE49-F238E27FC236}">
                <a16:creationId xmlns="" xmlns:a16="http://schemas.microsoft.com/office/drawing/2014/main" id="{5C5185D2-F884-B943-2B3D-461ED794226F}"/>
              </a:ext>
            </a:extLst>
          </p:cNvPr>
          <p:cNvSpPr txBox="1"/>
          <p:nvPr/>
        </p:nvSpPr>
        <p:spPr>
          <a:xfrm>
            <a:off x="84325" y="979716"/>
            <a:ext cx="8450075" cy="1992661"/>
          </a:xfrm>
          <a:prstGeom prst="rect">
            <a:avLst/>
          </a:prstGeom>
          <a:noFill/>
        </p:spPr>
        <p:txBody>
          <a:bodyPr wrap="square" rtlCol="0">
            <a:spAutoFit/>
          </a:bodyPr>
          <a:lstStyle/>
          <a:p>
            <a:pPr marL="285750" indent="-285750" algn="just">
              <a:lnSpc>
                <a:spcPct val="150000"/>
              </a:lnSpc>
              <a:buFont typeface="Courier New" panose="02070309020205020404" pitchFamily="49" charset="0"/>
              <a:buChar char="o"/>
            </a:pPr>
            <a:r>
              <a:rPr lang="en-US" dirty="0">
                <a:latin typeface="Times New Roman" panose="02020603050405020304" pitchFamily="18" charset="0"/>
                <a:cs typeface="Times New Roman" panose="02020603050405020304" pitchFamily="18" charset="0"/>
              </a:rPr>
              <a:t>Fake News has high potential to change opinions, facts and can be the most dangerous weapon in influencing society.</a:t>
            </a:r>
          </a:p>
          <a:p>
            <a:pPr marL="285750" indent="-285750" algn="just">
              <a:lnSpc>
                <a:spcPct val="150000"/>
              </a:lnSpc>
              <a:buFont typeface="Courier New" panose="02070309020205020404" pitchFamily="49" charset="0"/>
              <a:buChar char="o"/>
            </a:pPr>
            <a:r>
              <a:rPr lang="en-US" b="0" i="0" dirty="0">
                <a:solidFill>
                  <a:srgbClr val="000000"/>
                </a:solidFill>
                <a:effectLst/>
                <a:latin typeface="Times New Roman" panose="02020603050405020304" pitchFamily="18" charset="0"/>
              </a:rPr>
              <a:t>The proposed project uses a Machine Learning Model for detecting 'fake news', that is, misleading news stories that come from non-reputable sources. </a:t>
            </a:r>
          </a:p>
          <a:p>
            <a:pPr marL="285750" indent="-285750" algn="just">
              <a:lnSpc>
                <a:spcPct val="150000"/>
              </a:lnSpc>
              <a:buFont typeface="Courier New" panose="02070309020205020404" pitchFamily="49" charset="0"/>
              <a:buChar char="o"/>
            </a:pPr>
            <a:r>
              <a:rPr lang="en-US" dirty="0">
                <a:latin typeface="Times New Roman" panose="02020603050405020304" pitchFamily="18" charset="0"/>
                <a:cs typeface="Times New Roman" panose="02020603050405020304" pitchFamily="18" charset="0"/>
              </a:rPr>
              <a:t>The proposed project uses the datasets that are trained using the count vectorizer method for the detection of fake news and its accuracy will be tested using machine learning algorithms. </a:t>
            </a:r>
            <a:endParaRPr lang="en-IN" dirty="0">
              <a:latin typeface="Times New Roman" panose="02020603050405020304" pitchFamily="18" charset="0"/>
              <a:cs typeface="Times New Roman" panose="02020603050405020304" pitchFamily="18" charset="0"/>
            </a:endParaRPr>
          </a:p>
        </p:txBody>
      </p:sp>
      <p:sp>
        <p:nvSpPr>
          <p:cNvPr id="2" name="Speech Bubble: Rectangle 1">
            <a:extLst>
              <a:ext uri="{FF2B5EF4-FFF2-40B4-BE49-F238E27FC236}">
                <a16:creationId xmlns="" xmlns:a16="http://schemas.microsoft.com/office/drawing/2014/main" id="{E6937108-D90D-4750-A510-9F554EEF5D41}"/>
              </a:ext>
            </a:extLst>
          </p:cNvPr>
          <p:cNvSpPr/>
          <p:nvPr/>
        </p:nvSpPr>
        <p:spPr>
          <a:xfrm>
            <a:off x="-1" y="50412"/>
            <a:ext cx="9144000" cy="633701"/>
          </a:xfrm>
          <a:prstGeom prst="wedgeRectCallout">
            <a:avLst>
              <a:gd name="adj1" fmla="val -22977"/>
              <a:gd name="adj2" fmla="val 97846"/>
            </a:avLst>
          </a:prstGeom>
          <a:solidFill>
            <a:srgbClr val="00B0EE"/>
          </a:solidFill>
          <a:ln>
            <a:noFill/>
          </a:ln>
          <a:effectLst>
            <a:glow rad="101600">
              <a:schemeClr val="accent5">
                <a:satMod val="175000"/>
                <a:alpha val="40000"/>
              </a:schemeClr>
            </a:glow>
          </a:effectLst>
          <a:scene3d>
            <a:camera prst="orthographicFront">
              <a:rot lat="0" lon="0" rev="0"/>
            </a:camera>
            <a:lightRig rig="chilly" dir="t">
              <a:rot lat="0" lon="0" rev="18480000"/>
            </a:lightRig>
          </a:scene3d>
          <a:sp3d prstMaterial="clear">
            <a:bevelT h="63500"/>
          </a:sp3d>
        </p:spPr>
        <p:style>
          <a:lnRef idx="3">
            <a:schemeClr val="lt1"/>
          </a:lnRef>
          <a:fillRef idx="1">
            <a:schemeClr val="accent6"/>
          </a:fillRef>
          <a:effectRef idx="1">
            <a:schemeClr val="accent6"/>
          </a:effectRef>
          <a:fontRef idx="minor">
            <a:schemeClr val="lt1"/>
          </a:fontRef>
        </p:style>
        <p:txBody>
          <a:bodyPr rtlCol="0" anchor="ctr"/>
          <a:lstStyle/>
          <a:p>
            <a:pPr algn="ctr"/>
            <a:endParaRPr lang="en-IN" dirty="0"/>
          </a:p>
        </p:txBody>
      </p:sp>
      <p:sp>
        <p:nvSpPr>
          <p:cNvPr id="3" name="TextBox 2">
            <a:extLst>
              <a:ext uri="{FF2B5EF4-FFF2-40B4-BE49-F238E27FC236}">
                <a16:creationId xmlns="" xmlns:a16="http://schemas.microsoft.com/office/drawing/2014/main" id="{9FBCBFA1-7C16-1C33-0D9D-CD78B8799E82}"/>
              </a:ext>
            </a:extLst>
          </p:cNvPr>
          <p:cNvSpPr txBox="1"/>
          <p:nvPr/>
        </p:nvSpPr>
        <p:spPr>
          <a:xfrm>
            <a:off x="1850021" y="324084"/>
            <a:ext cx="1506288" cy="338554"/>
          </a:xfrm>
          <a:prstGeom prst="rect">
            <a:avLst/>
          </a:prstGeom>
          <a:noFill/>
        </p:spPr>
        <p:txBody>
          <a:bodyPr wrap="square" rtlCol="0">
            <a:spAutoFit/>
          </a:bodyPr>
          <a:lstStyle/>
          <a:p>
            <a:r>
              <a:rPr lang="en-US" sz="1600" b="1" dirty="0">
                <a:latin typeface="Times New Roman" panose="02020603050405020304" pitchFamily="18" charset="0"/>
                <a:cs typeface="Times New Roman" panose="02020603050405020304" pitchFamily="18" charset="0"/>
              </a:rPr>
              <a:t>ABSTRACT</a:t>
            </a:r>
            <a:endParaRPr lang="en-IN" sz="1600" b="1" dirty="0">
              <a:latin typeface="Times New Roman" panose="02020603050405020304" pitchFamily="18" charset="0"/>
              <a:cs typeface="Times New Roman" panose="02020603050405020304" pitchFamily="18" charset="0"/>
            </a:endParaRPr>
          </a:p>
        </p:txBody>
      </p:sp>
      <p:pic>
        <p:nvPicPr>
          <p:cNvPr id="41" name="Picture 40">
            <a:extLst>
              <a:ext uri="{FF2B5EF4-FFF2-40B4-BE49-F238E27FC236}">
                <a16:creationId xmlns="" xmlns:a16="http://schemas.microsoft.com/office/drawing/2014/main" id="{E1D600D3-90EE-50B9-54A5-B6FED0178F41}"/>
              </a:ext>
            </a:extLst>
          </p:cNvPr>
          <p:cNvPicPr>
            <a:picLocks noChangeAspect="1"/>
          </p:cNvPicPr>
          <p:nvPr/>
        </p:nvPicPr>
        <p:blipFill>
          <a:blip r:embed="rId3"/>
          <a:stretch>
            <a:fillRect/>
          </a:stretch>
        </p:blipFill>
        <p:spPr>
          <a:xfrm>
            <a:off x="4365742" y="1157658"/>
            <a:ext cx="4445403" cy="4433276"/>
          </a:xfrm>
          <a:prstGeom prst="rect">
            <a:avLst/>
          </a:prstGeom>
          <a:scene3d>
            <a:camera prst="orthographicFront"/>
            <a:lightRig rig="threePt" dir="t"/>
          </a:scene3d>
          <a:sp3d>
            <a:bevelT prst="convex"/>
          </a:sp3d>
        </p:spPr>
      </p:pic>
    </p:spTree>
    <p:extLst>
      <p:ext uri="{BB962C8B-B14F-4D97-AF65-F5344CB8AC3E}">
        <p14:creationId xmlns:p14="http://schemas.microsoft.com/office/powerpoint/2010/main" val="3362405315"/>
      </p:ext>
    </p:extLst>
  </p:cSld>
  <p:clrMapOvr>
    <a:masterClrMapping/>
  </p:clrMapOvr>
  <p:transition spd="med">
    <p:pull/>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bg2">
                <a:alpha val="98000"/>
                <a:lumMod val="57000"/>
                <a:lumOff val="43000"/>
              </a:schemeClr>
            </a:gs>
            <a:gs pos="100000">
              <a:schemeClr val="accent2">
                <a:alpha val="0"/>
                <a:lumMod val="0"/>
                <a:lumOff val="100000"/>
              </a:schemeClr>
            </a:gs>
          </a:gsLst>
          <a:lin ang="0" scaled="1"/>
          <a:tileRect/>
        </a:gradFill>
        <a:effectLst/>
      </p:bgPr>
    </p:bg>
    <p:spTree>
      <p:nvGrpSpPr>
        <p:cNvPr id="1" name="Shape 343"/>
        <p:cNvGrpSpPr/>
        <p:nvPr/>
      </p:nvGrpSpPr>
      <p:grpSpPr>
        <a:xfrm>
          <a:off x="0" y="0"/>
          <a:ext cx="0" cy="0"/>
          <a:chOff x="0" y="0"/>
          <a:chExt cx="0" cy="0"/>
        </a:xfrm>
      </p:grpSpPr>
      <p:sp>
        <p:nvSpPr>
          <p:cNvPr id="24" name="Rectangle 23">
            <a:extLst>
              <a:ext uri="{FF2B5EF4-FFF2-40B4-BE49-F238E27FC236}">
                <a16:creationId xmlns="" xmlns:a16="http://schemas.microsoft.com/office/drawing/2014/main" id="{0C867A8F-4747-9A72-CC76-B7D263E18905}"/>
              </a:ext>
            </a:extLst>
          </p:cNvPr>
          <p:cNvSpPr/>
          <p:nvPr/>
        </p:nvSpPr>
        <p:spPr>
          <a:xfrm>
            <a:off x="-1" y="4639875"/>
            <a:ext cx="7067105" cy="514710"/>
          </a:xfrm>
          <a:prstGeom prst="rect">
            <a:avLst/>
          </a:prstGeom>
          <a:solidFill>
            <a:srgbClr val="D5096F"/>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solidFill>
                <a:latin typeface="Lato" panose="020F0502020204030203" pitchFamily="34" charset="0"/>
              </a:rPr>
              <a:t>Dept. of Computer Science and Engineering</a:t>
            </a:r>
            <a:endParaRPr lang="en-IN" sz="2800" dirty="0">
              <a:solidFill>
                <a:schemeClr val="bg1"/>
              </a:solidFill>
            </a:endParaRPr>
          </a:p>
        </p:txBody>
      </p:sp>
      <p:sp>
        <p:nvSpPr>
          <p:cNvPr id="25" name="Rectangle 24">
            <a:extLst>
              <a:ext uri="{FF2B5EF4-FFF2-40B4-BE49-F238E27FC236}">
                <a16:creationId xmlns="" xmlns:a16="http://schemas.microsoft.com/office/drawing/2014/main" id="{199CD386-259B-F4FC-E64C-61F8F602EC6A}"/>
              </a:ext>
            </a:extLst>
          </p:cNvPr>
          <p:cNvSpPr/>
          <p:nvPr/>
        </p:nvSpPr>
        <p:spPr>
          <a:xfrm>
            <a:off x="7067106" y="4644553"/>
            <a:ext cx="1545265" cy="503625"/>
          </a:xfrm>
          <a:prstGeom prst="rect">
            <a:avLst/>
          </a:prstGeom>
          <a:solidFill>
            <a:srgbClr val="6C2E9A"/>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bg1"/>
                </a:solidFill>
                <a:latin typeface="Lato" panose="020F0502020204030203" pitchFamily="34" charset="0"/>
              </a:rPr>
              <a:t>20-07-25</a:t>
            </a:r>
            <a:endParaRPr lang="en-IN" sz="2400" dirty="0">
              <a:solidFill>
                <a:schemeClr val="bg1"/>
              </a:solidFill>
            </a:endParaRPr>
          </a:p>
        </p:txBody>
      </p:sp>
      <p:sp>
        <p:nvSpPr>
          <p:cNvPr id="26" name="Rectangle 25">
            <a:extLst>
              <a:ext uri="{FF2B5EF4-FFF2-40B4-BE49-F238E27FC236}">
                <a16:creationId xmlns="" xmlns:a16="http://schemas.microsoft.com/office/drawing/2014/main" id="{31A16892-FB2C-26A8-87D9-3738698FCCF3}"/>
              </a:ext>
            </a:extLst>
          </p:cNvPr>
          <p:cNvSpPr/>
          <p:nvPr/>
        </p:nvSpPr>
        <p:spPr>
          <a:xfrm>
            <a:off x="8612373" y="4639875"/>
            <a:ext cx="531628" cy="503625"/>
          </a:xfrm>
          <a:prstGeom prst="rect">
            <a:avLst/>
          </a:prstGeom>
          <a:solidFill>
            <a:srgbClr val="FFA401"/>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0" i="0" u="none" strike="noStrike" dirty="0">
                <a:solidFill>
                  <a:schemeClr val="bg1"/>
                </a:solidFill>
                <a:effectLst/>
                <a:latin typeface="Lato" panose="020F0502020204030203" pitchFamily="34" charset="0"/>
              </a:rPr>
              <a:t>5</a:t>
            </a:r>
            <a:endParaRPr lang="en-IN" sz="2400" dirty="0">
              <a:solidFill>
                <a:schemeClr val="bg1"/>
              </a:solidFill>
            </a:endParaRPr>
          </a:p>
        </p:txBody>
      </p:sp>
      <p:sp>
        <p:nvSpPr>
          <p:cNvPr id="6" name="TextBox 5">
            <a:extLst>
              <a:ext uri="{FF2B5EF4-FFF2-40B4-BE49-F238E27FC236}">
                <a16:creationId xmlns="" xmlns:a16="http://schemas.microsoft.com/office/drawing/2014/main" id="{5C5185D2-F884-B943-2B3D-461ED794226F}"/>
              </a:ext>
            </a:extLst>
          </p:cNvPr>
          <p:cNvSpPr txBox="1"/>
          <p:nvPr/>
        </p:nvSpPr>
        <p:spPr>
          <a:xfrm>
            <a:off x="84325" y="979716"/>
            <a:ext cx="8939173" cy="1669496"/>
          </a:xfrm>
          <a:prstGeom prst="rect">
            <a:avLst/>
          </a:prstGeom>
          <a:noFill/>
        </p:spPr>
        <p:txBody>
          <a:bodyPr wrap="square" rtlCol="0">
            <a:spAutoFit/>
          </a:bodyPr>
          <a:lstStyle/>
          <a:p>
            <a:pPr marL="285750" indent="-285750" algn="just">
              <a:lnSpc>
                <a:spcPct val="150000"/>
              </a:lnSpc>
              <a:buFont typeface="Courier New" panose="02070309020205020404" pitchFamily="49" charset="0"/>
              <a:buChar char="o"/>
            </a:pPr>
            <a:r>
              <a:rPr lang="en-US" b="0" i="0" dirty="0">
                <a:solidFill>
                  <a:srgbClr val="0D0D0D"/>
                </a:solidFill>
                <a:effectLst/>
                <a:latin typeface="Times New Roman" panose="02020603050405020304" pitchFamily="18" charset="0"/>
                <a:cs typeface="Times New Roman" panose="02020603050405020304" pitchFamily="18" charset="0"/>
              </a:rPr>
              <a:t>The primary objective of the this project is to develop and implement a machine learning-based system capable of accurately identifying and classifying news articles as "fake" or "genuine.“</a:t>
            </a:r>
          </a:p>
          <a:p>
            <a:pPr marL="285750" indent="-285750" algn="just">
              <a:lnSpc>
                <a:spcPct val="150000"/>
              </a:lnSpc>
              <a:buFont typeface="Courier New" panose="02070309020205020404" pitchFamily="49" charset="0"/>
              <a:buChar char="o"/>
            </a:pPr>
            <a:endParaRPr lang="en-US" dirty="0">
              <a:latin typeface="Times New Roman" panose="02020603050405020304" pitchFamily="18" charset="0"/>
              <a:cs typeface="Times New Roman" panose="02020603050405020304" pitchFamily="18" charset="0"/>
            </a:endParaRPr>
          </a:p>
          <a:p>
            <a:pPr marL="285750" indent="-285750" algn="just">
              <a:lnSpc>
                <a:spcPct val="150000"/>
              </a:lnSpc>
              <a:buFont typeface="Courier New" panose="02070309020205020404" pitchFamily="49" charset="0"/>
              <a:buChar char="o"/>
            </a:pPr>
            <a:r>
              <a:rPr lang="en-US" dirty="0">
                <a:latin typeface="Times New Roman" panose="02020603050405020304" pitchFamily="18" charset="0"/>
                <a:cs typeface="Times New Roman" panose="02020603050405020304" pitchFamily="18" charset="0"/>
              </a:rPr>
              <a:t>We will be working on different fake news data set in which we will apply different machine learning algorithms to train the data and test it to find which news is the real news or which one is the fake news.</a:t>
            </a:r>
            <a:endParaRPr lang="en-IN" dirty="0">
              <a:latin typeface="Times New Roman" panose="02020603050405020304" pitchFamily="18" charset="0"/>
              <a:cs typeface="Times New Roman" panose="02020603050405020304" pitchFamily="18" charset="0"/>
            </a:endParaRPr>
          </a:p>
        </p:txBody>
      </p:sp>
      <p:sp>
        <p:nvSpPr>
          <p:cNvPr id="2" name="Speech Bubble: Rectangle 1">
            <a:extLst>
              <a:ext uri="{FF2B5EF4-FFF2-40B4-BE49-F238E27FC236}">
                <a16:creationId xmlns="" xmlns:a16="http://schemas.microsoft.com/office/drawing/2014/main" id="{E6937108-D90D-4750-A510-9F554EEF5D41}"/>
              </a:ext>
            </a:extLst>
          </p:cNvPr>
          <p:cNvSpPr/>
          <p:nvPr/>
        </p:nvSpPr>
        <p:spPr>
          <a:xfrm>
            <a:off x="-1" y="50412"/>
            <a:ext cx="9144000" cy="633701"/>
          </a:xfrm>
          <a:prstGeom prst="wedgeRectCallout">
            <a:avLst>
              <a:gd name="adj1" fmla="val -22977"/>
              <a:gd name="adj2" fmla="val 97846"/>
            </a:avLst>
          </a:prstGeom>
          <a:solidFill>
            <a:srgbClr val="00B0EE"/>
          </a:solidFill>
          <a:ln>
            <a:noFill/>
          </a:ln>
          <a:effectLst>
            <a:glow rad="101600">
              <a:schemeClr val="accent5">
                <a:satMod val="175000"/>
                <a:alpha val="40000"/>
              </a:schemeClr>
            </a:glow>
          </a:effectLst>
          <a:scene3d>
            <a:camera prst="orthographicFront">
              <a:rot lat="0" lon="0" rev="0"/>
            </a:camera>
            <a:lightRig rig="chilly" dir="t">
              <a:rot lat="0" lon="0" rev="18480000"/>
            </a:lightRig>
          </a:scene3d>
          <a:sp3d prstMaterial="clear">
            <a:bevelT h="63500"/>
          </a:sp3d>
        </p:spPr>
        <p:style>
          <a:lnRef idx="3">
            <a:schemeClr val="lt1"/>
          </a:lnRef>
          <a:fillRef idx="1">
            <a:schemeClr val="accent6"/>
          </a:fillRef>
          <a:effectRef idx="1">
            <a:schemeClr val="accent6"/>
          </a:effectRef>
          <a:fontRef idx="minor">
            <a:schemeClr val="lt1"/>
          </a:fontRef>
        </p:style>
        <p:txBody>
          <a:bodyPr rtlCol="0" anchor="ctr"/>
          <a:lstStyle/>
          <a:p>
            <a:pPr algn="ctr"/>
            <a:endParaRPr lang="en-IN" dirty="0"/>
          </a:p>
        </p:txBody>
      </p:sp>
      <p:sp>
        <p:nvSpPr>
          <p:cNvPr id="3" name="TextBox 2">
            <a:extLst>
              <a:ext uri="{FF2B5EF4-FFF2-40B4-BE49-F238E27FC236}">
                <a16:creationId xmlns="" xmlns:a16="http://schemas.microsoft.com/office/drawing/2014/main" id="{9FBCBFA1-7C16-1C33-0D9D-CD78B8799E82}"/>
              </a:ext>
            </a:extLst>
          </p:cNvPr>
          <p:cNvSpPr txBox="1"/>
          <p:nvPr/>
        </p:nvSpPr>
        <p:spPr>
          <a:xfrm>
            <a:off x="1827413" y="375232"/>
            <a:ext cx="2076796" cy="338554"/>
          </a:xfrm>
          <a:prstGeom prst="rect">
            <a:avLst/>
          </a:prstGeom>
          <a:noFill/>
        </p:spPr>
        <p:txBody>
          <a:bodyPr wrap="square" rtlCol="0">
            <a:spAutoFit/>
          </a:bodyPr>
          <a:lstStyle/>
          <a:p>
            <a:r>
              <a:rPr lang="en-US" sz="1600" b="1" dirty="0">
                <a:latin typeface="Times New Roman" panose="02020603050405020304" pitchFamily="18" charset="0"/>
                <a:cs typeface="Times New Roman" panose="02020603050405020304" pitchFamily="18" charset="0"/>
              </a:rPr>
              <a:t>OBJECTIVES</a:t>
            </a:r>
            <a:endParaRPr lang="en-IN" sz="1600" b="1" dirty="0">
              <a:latin typeface="Times New Roman" panose="02020603050405020304" pitchFamily="18" charset="0"/>
              <a:cs typeface="Times New Roman" panose="02020603050405020304" pitchFamily="18" charset="0"/>
            </a:endParaRPr>
          </a:p>
        </p:txBody>
      </p:sp>
      <p:grpSp>
        <p:nvGrpSpPr>
          <p:cNvPr id="7" name="Google Shape;347;p36">
            <a:extLst>
              <a:ext uri="{FF2B5EF4-FFF2-40B4-BE49-F238E27FC236}">
                <a16:creationId xmlns="" xmlns:a16="http://schemas.microsoft.com/office/drawing/2014/main" id="{13B7EEF2-C3D1-AF71-10F8-E2137DD4DF72}"/>
              </a:ext>
            </a:extLst>
          </p:cNvPr>
          <p:cNvGrpSpPr/>
          <p:nvPr/>
        </p:nvGrpSpPr>
        <p:grpSpPr>
          <a:xfrm rot="5400000">
            <a:off x="2401463" y="127803"/>
            <a:ext cx="2080621" cy="6883546"/>
            <a:chOff x="5115337" y="-428624"/>
            <a:chExt cx="4275118" cy="6450405"/>
          </a:xfrm>
          <a:gradFill flip="none" rotWithShape="1">
            <a:gsLst>
              <a:gs pos="19000">
                <a:schemeClr val="bg2">
                  <a:lumMod val="60000"/>
                  <a:lumOff val="40000"/>
                </a:schemeClr>
              </a:gs>
              <a:gs pos="22000">
                <a:schemeClr val="accent2">
                  <a:alpha val="20000"/>
                  <a:lumMod val="1000"/>
                  <a:lumOff val="99000"/>
                </a:schemeClr>
              </a:gs>
            </a:gsLst>
            <a:lin ang="13500000" scaled="1"/>
            <a:tileRect/>
          </a:gradFill>
        </p:grpSpPr>
        <p:sp>
          <p:nvSpPr>
            <p:cNvPr id="8" name="Google Shape;348;p36">
              <a:extLst>
                <a:ext uri="{FF2B5EF4-FFF2-40B4-BE49-F238E27FC236}">
                  <a16:creationId xmlns="" xmlns:a16="http://schemas.microsoft.com/office/drawing/2014/main" id="{223E01A3-17DC-85AF-CF55-9A8E2AE22D4A}"/>
                </a:ext>
              </a:extLst>
            </p:cNvPr>
            <p:cNvSpPr/>
            <p:nvPr/>
          </p:nvSpPr>
          <p:spPr>
            <a:xfrm rot="10800000" flipH="1">
              <a:off x="8492525" y="-19272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grpFill/>
            <a:ln w="3175" cap="flat" cmpd="sng">
              <a:gradFill>
                <a:gsLst>
                  <a:gs pos="0">
                    <a:schemeClr val="accent1">
                      <a:lumMod val="5000"/>
                      <a:lumOff val="95000"/>
                    </a:schemeClr>
                  </a:gs>
                  <a:gs pos="77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349;p36">
              <a:extLst>
                <a:ext uri="{FF2B5EF4-FFF2-40B4-BE49-F238E27FC236}">
                  <a16:creationId xmlns="" xmlns:a16="http://schemas.microsoft.com/office/drawing/2014/main" id="{59CFE5E4-F1DF-9540-F5B5-8C2BD5D1489D}"/>
                </a:ext>
              </a:extLst>
            </p:cNvPr>
            <p:cNvSpPr/>
            <p:nvPr/>
          </p:nvSpPr>
          <p:spPr>
            <a:xfrm>
              <a:off x="8551745" y="326783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grpFill/>
            <a:ln w="3175" cap="flat" cmpd="sng">
              <a:gradFill>
                <a:gsLst>
                  <a:gs pos="0">
                    <a:schemeClr val="accent1">
                      <a:lumMod val="5000"/>
                      <a:lumOff val="95000"/>
                    </a:schemeClr>
                  </a:gs>
                  <a:gs pos="77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350;p36">
              <a:extLst>
                <a:ext uri="{FF2B5EF4-FFF2-40B4-BE49-F238E27FC236}">
                  <a16:creationId xmlns="" xmlns:a16="http://schemas.microsoft.com/office/drawing/2014/main" id="{094FDD5D-F426-47E3-ECF7-6073B0A265E6}"/>
                </a:ext>
              </a:extLst>
            </p:cNvPr>
            <p:cNvSpPr/>
            <p:nvPr/>
          </p:nvSpPr>
          <p:spPr>
            <a:xfrm>
              <a:off x="6606686" y="254737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grpFill/>
            <a:ln w="3175" cap="flat" cmpd="sng">
              <a:gradFill>
                <a:gsLst>
                  <a:gs pos="0">
                    <a:schemeClr val="accent1">
                      <a:lumMod val="5000"/>
                      <a:lumOff val="95000"/>
                    </a:schemeClr>
                  </a:gs>
                  <a:gs pos="77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51;p36">
              <a:extLst>
                <a:ext uri="{FF2B5EF4-FFF2-40B4-BE49-F238E27FC236}">
                  <a16:creationId xmlns="" xmlns:a16="http://schemas.microsoft.com/office/drawing/2014/main" id="{49260EB1-0B94-53C0-730E-340B14AEEDB0}"/>
                </a:ext>
              </a:extLst>
            </p:cNvPr>
            <p:cNvSpPr/>
            <p:nvPr/>
          </p:nvSpPr>
          <p:spPr>
            <a:xfrm>
              <a:off x="7103477" y="-15337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grpFill/>
            <a:ln w="3175" cap="flat" cmpd="sng">
              <a:gradFill>
                <a:gsLst>
                  <a:gs pos="0">
                    <a:schemeClr val="accent1">
                      <a:lumMod val="5000"/>
                      <a:lumOff val="95000"/>
                    </a:schemeClr>
                  </a:gs>
                  <a:gs pos="77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52;p36">
              <a:extLst>
                <a:ext uri="{FF2B5EF4-FFF2-40B4-BE49-F238E27FC236}">
                  <a16:creationId xmlns="" xmlns:a16="http://schemas.microsoft.com/office/drawing/2014/main" id="{8A97957F-556F-8462-6961-6A31D8D27D06}"/>
                </a:ext>
              </a:extLst>
            </p:cNvPr>
            <p:cNvSpPr/>
            <p:nvPr/>
          </p:nvSpPr>
          <p:spPr>
            <a:xfrm>
              <a:off x="6684072" y="318466"/>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grpFill/>
            <a:ln w="3175" cap="flat" cmpd="sng">
              <a:gradFill>
                <a:gsLst>
                  <a:gs pos="0">
                    <a:schemeClr val="accent1">
                      <a:lumMod val="5000"/>
                      <a:lumOff val="95000"/>
                    </a:schemeClr>
                  </a:gs>
                  <a:gs pos="77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 name="Google Shape;353;p36">
              <a:extLst>
                <a:ext uri="{FF2B5EF4-FFF2-40B4-BE49-F238E27FC236}">
                  <a16:creationId xmlns="" xmlns:a16="http://schemas.microsoft.com/office/drawing/2014/main" id="{676C4BED-8434-73B7-47EE-D683C5A4CBD7}"/>
                </a:ext>
              </a:extLst>
            </p:cNvPr>
            <p:cNvSpPr/>
            <p:nvPr/>
          </p:nvSpPr>
          <p:spPr>
            <a:xfrm>
              <a:off x="6109895" y="1194084"/>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grpFill/>
            <a:ln w="3175" cap="flat" cmpd="sng">
              <a:gradFill>
                <a:gsLst>
                  <a:gs pos="0">
                    <a:schemeClr val="accent1">
                      <a:lumMod val="5000"/>
                      <a:lumOff val="95000"/>
                    </a:schemeClr>
                  </a:gs>
                  <a:gs pos="77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354;p36">
              <a:extLst>
                <a:ext uri="{FF2B5EF4-FFF2-40B4-BE49-F238E27FC236}">
                  <a16:creationId xmlns="" xmlns:a16="http://schemas.microsoft.com/office/drawing/2014/main" id="{0220A687-F8E3-CD97-6DB3-CFFB4EEBF3E7}"/>
                </a:ext>
              </a:extLst>
            </p:cNvPr>
            <p:cNvSpPr/>
            <p:nvPr/>
          </p:nvSpPr>
          <p:spPr>
            <a:xfrm>
              <a:off x="6109895" y="697741"/>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grpFill/>
            <a:ln w="3175" cap="flat" cmpd="sng">
              <a:gradFill>
                <a:gsLst>
                  <a:gs pos="0">
                    <a:schemeClr val="accent1">
                      <a:lumMod val="5000"/>
                      <a:lumOff val="95000"/>
                    </a:schemeClr>
                  </a:gs>
                  <a:gs pos="77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 name="Google Shape;355;p36">
              <a:extLst>
                <a:ext uri="{FF2B5EF4-FFF2-40B4-BE49-F238E27FC236}">
                  <a16:creationId xmlns="" xmlns:a16="http://schemas.microsoft.com/office/drawing/2014/main" id="{29856217-8101-4BCA-2F85-2BF36916AB31}"/>
                </a:ext>
              </a:extLst>
            </p:cNvPr>
            <p:cNvSpPr/>
            <p:nvPr/>
          </p:nvSpPr>
          <p:spPr>
            <a:xfrm>
              <a:off x="7587339" y="119407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grpFill/>
            <a:ln w="3175" cap="flat" cmpd="sng">
              <a:gradFill>
                <a:gsLst>
                  <a:gs pos="0">
                    <a:schemeClr val="accent1">
                      <a:lumMod val="5000"/>
                      <a:lumOff val="95000"/>
                    </a:schemeClr>
                  </a:gs>
                  <a:gs pos="77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 name="Google Shape;356;p36">
              <a:extLst>
                <a:ext uri="{FF2B5EF4-FFF2-40B4-BE49-F238E27FC236}">
                  <a16:creationId xmlns="" xmlns:a16="http://schemas.microsoft.com/office/drawing/2014/main" id="{80E7E913-80C0-CF9A-6015-1B4AB3533E78}"/>
                </a:ext>
              </a:extLst>
            </p:cNvPr>
            <p:cNvSpPr/>
            <p:nvPr/>
          </p:nvSpPr>
          <p:spPr>
            <a:xfrm>
              <a:off x="5634170" y="-428624"/>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grpFill/>
            <a:ln w="3175" cap="flat" cmpd="sng">
              <a:gradFill>
                <a:gsLst>
                  <a:gs pos="0">
                    <a:schemeClr val="accent1">
                      <a:lumMod val="5000"/>
                      <a:lumOff val="95000"/>
                    </a:schemeClr>
                  </a:gs>
                  <a:gs pos="77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57;p36">
              <a:extLst>
                <a:ext uri="{FF2B5EF4-FFF2-40B4-BE49-F238E27FC236}">
                  <a16:creationId xmlns="" xmlns:a16="http://schemas.microsoft.com/office/drawing/2014/main" id="{17AABFD9-FB5D-0F5B-D65B-AC01B085E21E}"/>
                </a:ext>
              </a:extLst>
            </p:cNvPr>
            <p:cNvSpPr/>
            <p:nvPr/>
          </p:nvSpPr>
          <p:spPr>
            <a:xfrm>
              <a:off x="7017892" y="207505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grpFill/>
            <a:ln w="3175" cap="flat" cmpd="sng">
              <a:gradFill>
                <a:gsLst>
                  <a:gs pos="0">
                    <a:schemeClr val="accent1">
                      <a:lumMod val="5000"/>
                      <a:lumOff val="95000"/>
                    </a:schemeClr>
                  </a:gs>
                  <a:gs pos="77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 name="Google Shape;358;p36">
              <a:extLst>
                <a:ext uri="{FF2B5EF4-FFF2-40B4-BE49-F238E27FC236}">
                  <a16:creationId xmlns="" xmlns:a16="http://schemas.microsoft.com/office/drawing/2014/main" id="{834878ED-446A-1318-B78D-51160F48B31C}"/>
                </a:ext>
              </a:extLst>
            </p:cNvPr>
            <p:cNvSpPr/>
            <p:nvPr/>
          </p:nvSpPr>
          <p:spPr>
            <a:xfrm>
              <a:off x="5193798" y="1"/>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grpFill/>
            <a:ln w="3175" cap="flat" cmpd="sng">
              <a:gradFill>
                <a:gsLst>
                  <a:gs pos="0">
                    <a:schemeClr val="accent1">
                      <a:lumMod val="5000"/>
                      <a:lumOff val="95000"/>
                    </a:schemeClr>
                  </a:gs>
                  <a:gs pos="77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359;p36">
              <a:extLst>
                <a:ext uri="{FF2B5EF4-FFF2-40B4-BE49-F238E27FC236}">
                  <a16:creationId xmlns="" xmlns:a16="http://schemas.microsoft.com/office/drawing/2014/main" id="{A672B527-B7B2-E07C-05CD-6BC971BFB402}"/>
                </a:ext>
              </a:extLst>
            </p:cNvPr>
            <p:cNvSpPr/>
            <p:nvPr/>
          </p:nvSpPr>
          <p:spPr>
            <a:xfrm>
              <a:off x="8068891" y="162220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grpFill/>
            <a:ln w="3175" cap="flat" cmpd="sng">
              <a:gradFill>
                <a:gsLst>
                  <a:gs pos="0">
                    <a:schemeClr val="accent1">
                      <a:lumMod val="5000"/>
                      <a:lumOff val="95000"/>
                    </a:schemeClr>
                  </a:gs>
                  <a:gs pos="77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360;p36">
              <a:extLst>
                <a:ext uri="{FF2B5EF4-FFF2-40B4-BE49-F238E27FC236}">
                  <a16:creationId xmlns="" xmlns:a16="http://schemas.microsoft.com/office/drawing/2014/main" id="{61C01F92-6A22-C16C-3796-DD00F9E27155}"/>
                </a:ext>
              </a:extLst>
            </p:cNvPr>
            <p:cNvSpPr/>
            <p:nvPr/>
          </p:nvSpPr>
          <p:spPr>
            <a:xfrm rot="10800000" flipH="1">
              <a:off x="5115337" y="365597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grpFill/>
            <a:ln w="3175" cap="flat" cmpd="sng">
              <a:gradFill>
                <a:gsLst>
                  <a:gs pos="0">
                    <a:schemeClr val="accent1">
                      <a:lumMod val="5000"/>
                      <a:lumOff val="95000"/>
                    </a:schemeClr>
                  </a:gs>
                  <a:gs pos="77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361;p36">
              <a:extLst>
                <a:ext uri="{FF2B5EF4-FFF2-40B4-BE49-F238E27FC236}">
                  <a16:creationId xmlns="" xmlns:a16="http://schemas.microsoft.com/office/drawing/2014/main" id="{6BCAE90F-2B0C-0CF8-048A-1914B52ADA18}"/>
                </a:ext>
              </a:extLst>
            </p:cNvPr>
            <p:cNvSpPr/>
            <p:nvPr/>
          </p:nvSpPr>
          <p:spPr>
            <a:xfrm rot="10800000" flipH="1">
              <a:off x="6606680" y="3924700"/>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grpFill/>
            <a:ln w="3175" cap="flat" cmpd="sng">
              <a:gradFill>
                <a:gsLst>
                  <a:gs pos="0">
                    <a:schemeClr val="accent1">
                      <a:lumMod val="5000"/>
                      <a:lumOff val="95000"/>
                    </a:schemeClr>
                  </a:gs>
                  <a:gs pos="77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 name="Google Shape;362;p36">
              <a:extLst>
                <a:ext uri="{FF2B5EF4-FFF2-40B4-BE49-F238E27FC236}">
                  <a16:creationId xmlns="" xmlns:a16="http://schemas.microsoft.com/office/drawing/2014/main" id="{5B34A11A-F5F2-77E1-FD62-8D9662C89BC9}"/>
                </a:ext>
              </a:extLst>
            </p:cNvPr>
            <p:cNvSpPr/>
            <p:nvPr/>
          </p:nvSpPr>
          <p:spPr>
            <a:xfrm rot="10800000" flipH="1">
              <a:off x="5983934" y="5053660"/>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grpFill/>
            <a:ln w="3175" cap="flat" cmpd="sng">
              <a:gradFill>
                <a:gsLst>
                  <a:gs pos="0">
                    <a:schemeClr val="accent1">
                      <a:lumMod val="5000"/>
                      <a:lumOff val="95000"/>
                    </a:schemeClr>
                  </a:gs>
                  <a:gs pos="77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363;p36">
              <a:extLst>
                <a:ext uri="{FF2B5EF4-FFF2-40B4-BE49-F238E27FC236}">
                  <a16:creationId xmlns="" xmlns:a16="http://schemas.microsoft.com/office/drawing/2014/main" id="{C7492226-9AEB-5102-FB63-72B63FF69F9C}"/>
                </a:ext>
              </a:extLst>
            </p:cNvPr>
            <p:cNvSpPr/>
            <p:nvPr/>
          </p:nvSpPr>
          <p:spPr>
            <a:xfrm rot="10800000" flipH="1">
              <a:off x="7178797" y="3533340"/>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grpFill/>
            <a:ln w="3175" cap="flat" cmpd="sng">
              <a:gradFill>
                <a:gsLst>
                  <a:gs pos="0">
                    <a:schemeClr val="accent1">
                      <a:lumMod val="5000"/>
                      <a:lumOff val="95000"/>
                    </a:schemeClr>
                  </a:gs>
                  <a:gs pos="77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364;p36">
              <a:extLst>
                <a:ext uri="{FF2B5EF4-FFF2-40B4-BE49-F238E27FC236}">
                  <a16:creationId xmlns="" xmlns:a16="http://schemas.microsoft.com/office/drawing/2014/main" id="{5371EF7C-8805-F47B-8A8B-B0C4BA488015}"/>
                </a:ext>
              </a:extLst>
            </p:cNvPr>
            <p:cNvSpPr/>
            <p:nvPr/>
          </p:nvSpPr>
          <p:spPr>
            <a:xfrm rot="10800000" flipH="1">
              <a:off x="6606686" y="4609409"/>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grpFill/>
            <a:ln w="3175" cap="flat" cmpd="sng">
              <a:gradFill>
                <a:gsLst>
                  <a:gs pos="0">
                    <a:schemeClr val="accent1">
                      <a:lumMod val="5000"/>
                      <a:lumOff val="95000"/>
                    </a:schemeClr>
                  </a:gs>
                  <a:gs pos="77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365;p36">
              <a:extLst>
                <a:ext uri="{FF2B5EF4-FFF2-40B4-BE49-F238E27FC236}">
                  <a16:creationId xmlns="" xmlns:a16="http://schemas.microsoft.com/office/drawing/2014/main" id="{0B1B4E7E-C58E-8CA3-B0F3-2793830B597E}"/>
                </a:ext>
              </a:extLst>
            </p:cNvPr>
            <p:cNvSpPr/>
            <p:nvPr/>
          </p:nvSpPr>
          <p:spPr>
            <a:xfrm rot="10800000" flipH="1">
              <a:off x="5526543" y="4128300"/>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grpFill/>
            <a:ln w="3175" cap="flat" cmpd="sng">
              <a:gradFill>
                <a:gsLst>
                  <a:gs pos="0">
                    <a:schemeClr val="accent1">
                      <a:lumMod val="5000"/>
                      <a:lumOff val="95000"/>
                    </a:schemeClr>
                  </a:gs>
                  <a:gs pos="77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366;p36">
              <a:extLst>
                <a:ext uri="{FF2B5EF4-FFF2-40B4-BE49-F238E27FC236}">
                  <a16:creationId xmlns="" xmlns:a16="http://schemas.microsoft.com/office/drawing/2014/main" id="{223ACDA7-3459-E7A7-8AEA-AB85039542F1}"/>
                </a:ext>
              </a:extLst>
            </p:cNvPr>
            <p:cNvSpPr/>
            <p:nvPr/>
          </p:nvSpPr>
          <p:spPr>
            <a:xfrm>
              <a:off x="8117298" y="285223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grpFill/>
            <a:ln w="3175" cap="flat" cmpd="sng">
              <a:gradFill>
                <a:gsLst>
                  <a:gs pos="0">
                    <a:schemeClr val="accent1">
                      <a:lumMod val="5000"/>
                      <a:lumOff val="95000"/>
                    </a:schemeClr>
                  </a:gs>
                  <a:gs pos="77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67;p36">
              <a:extLst>
                <a:ext uri="{FF2B5EF4-FFF2-40B4-BE49-F238E27FC236}">
                  <a16:creationId xmlns="" xmlns:a16="http://schemas.microsoft.com/office/drawing/2014/main" id="{770272E2-16E8-4763-EBB8-3642C7EA098E}"/>
                </a:ext>
              </a:extLst>
            </p:cNvPr>
            <p:cNvSpPr/>
            <p:nvPr/>
          </p:nvSpPr>
          <p:spPr>
            <a:xfrm>
              <a:off x="8172542" y="30360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grpFill/>
            <a:ln w="3175" cap="flat" cmpd="sng">
              <a:gradFill>
                <a:gsLst>
                  <a:gs pos="0">
                    <a:schemeClr val="accent1">
                      <a:lumMod val="5000"/>
                      <a:lumOff val="95000"/>
                    </a:schemeClr>
                  </a:gs>
                  <a:gs pos="77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1" name="Picture 30">
            <a:extLst>
              <a:ext uri="{FF2B5EF4-FFF2-40B4-BE49-F238E27FC236}">
                <a16:creationId xmlns="" xmlns:a16="http://schemas.microsoft.com/office/drawing/2014/main" id="{80CF1316-B1EF-947F-20DF-292389617764}"/>
              </a:ext>
            </a:extLst>
          </p:cNvPr>
          <p:cNvPicPr>
            <a:picLocks noChangeAspect="1"/>
          </p:cNvPicPr>
          <p:nvPr/>
        </p:nvPicPr>
        <p:blipFill>
          <a:blip r:embed="rId3"/>
          <a:stretch>
            <a:fillRect/>
          </a:stretch>
        </p:blipFill>
        <p:spPr>
          <a:xfrm>
            <a:off x="5959963" y="2280783"/>
            <a:ext cx="3749867" cy="2499912"/>
          </a:xfrm>
          <a:prstGeom prst="rect">
            <a:avLst/>
          </a:prstGeom>
          <a:effectLst>
            <a:outerShdw blurRad="50800" dist="38100" algn="l" rotWithShape="0">
              <a:prstClr val="black">
                <a:alpha val="40000"/>
              </a:prstClr>
            </a:outerShdw>
          </a:effectLst>
          <a:scene3d>
            <a:camera prst="perspectiveContrastingLeftFacing"/>
            <a:lightRig rig="threePt" dir="t"/>
          </a:scene3d>
        </p:spPr>
      </p:pic>
    </p:spTree>
    <p:extLst>
      <p:ext uri="{BB962C8B-B14F-4D97-AF65-F5344CB8AC3E}">
        <p14:creationId xmlns:p14="http://schemas.microsoft.com/office/powerpoint/2010/main" val="28902828"/>
      </p:ext>
    </p:extLst>
  </p:cSld>
  <p:clrMapOvr>
    <a:masterClrMapping/>
  </p:clrMapOvr>
  <p:transition spd="slow">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bg2">
                <a:alpha val="98000"/>
                <a:lumMod val="57000"/>
                <a:lumOff val="43000"/>
              </a:schemeClr>
            </a:gs>
            <a:gs pos="100000">
              <a:schemeClr val="accent2">
                <a:alpha val="0"/>
                <a:lumMod val="0"/>
                <a:lumOff val="100000"/>
              </a:schemeClr>
            </a:gs>
          </a:gsLst>
          <a:lin ang="0" scaled="1"/>
          <a:tileRect/>
        </a:gradFill>
        <a:effectLst/>
      </p:bgPr>
    </p:bg>
    <p:spTree>
      <p:nvGrpSpPr>
        <p:cNvPr id="1" name="Shape 343"/>
        <p:cNvGrpSpPr/>
        <p:nvPr/>
      </p:nvGrpSpPr>
      <p:grpSpPr>
        <a:xfrm>
          <a:off x="0" y="0"/>
          <a:ext cx="0" cy="0"/>
          <a:chOff x="0" y="0"/>
          <a:chExt cx="0" cy="0"/>
        </a:xfrm>
      </p:grpSpPr>
      <p:sp>
        <p:nvSpPr>
          <p:cNvPr id="24" name="Rectangle 23">
            <a:extLst>
              <a:ext uri="{FF2B5EF4-FFF2-40B4-BE49-F238E27FC236}">
                <a16:creationId xmlns="" xmlns:a16="http://schemas.microsoft.com/office/drawing/2014/main" id="{0C867A8F-4747-9A72-CC76-B7D263E18905}"/>
              </a:ext>
            </a:extLst>
          </p:cNvPr>
          <p:cNvSpPr/>
          <p:nvPr/>
        </p:nvSpPr>
        <p:spPr>
          <a:xfrm>
            <a:off x="-1" y="4639875"/>
            <a:ext cx="7067105" cy="514710"/>
          </a:xfrm>
          <a:prstGeom prst="rect">
            <a:avLst/>
          </a:prstGeom>
          <a:solidFill>
            <a:srgbClr val="D5096F"/>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solidFill>
                <a:latin typeface="Lato" panose="020F0502020204030203" pitchFamily="34" charset="0"/>
              </a:rPr>
              <a:t>Dept. of Computer Science and Engineering</a:t>
            </a:r>
            <a:endParaRPr lang="en-IN" sz="2800" dirty="0">
              <a:solidFill>
                <a:schemeClr val="bg1"/>
              </a:solidFill>
            </a:endParaRPr>
          </a:p>
        </p:txBody>
      </p:sp>
      <p:sp>
        <p:nvSpPr>
          <p:cNvPr id="25" name="Rectangle 24">
            <a:extLst>
              <a:ext uri="{FF2B5EF4-FFF2-40B4-BE49-F238E27FC236}">
                <a16:creationId xmlns="" xmlns:a16="http://schemas.microsoft.com/office/drawing/2014/main" id="{199CD386-259B-F4FC-E64C-61F8F602EC6A}"/>
              </a:ext>
            </a:extLst>
          </p:cNvPr>
          <p:cNvSpPr/>
          <p:nvPr/>
        </p:nvSpPr>
        <p:spPr>
          <a:xfrm>
            <a:off x="7067106" y="4644553"/>
            <a:ext cx="1545265" cy="503625"/>
          </a:xfrm>
          <a:prstGeom prst="rect">
            <a:avLst/>
          </a:prstGeom>
          <a:solidFill>
            <a:srgbClr val="6C2E9A"/>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bg1"/>
                </a:solidFill>
                <a:latin typeface="Lato" panose="020F0502020204030203" pitchFamily="34" charset="0"/>
              </a:rPr>
              <a:t>20-07-25</a:t>
            </a:r>
            <a:endParaRPr lang="en-IN" sz="2400" dirty="0">
              <a:solidFill>
                <a:schemeClr val="bg1"/>
              </a:solidFill>
            </a:endParaRPr>
          </a:p>
        </p:txBody>
      </p:sp>
      <p:sp>
        <p:nvSpPr>
          <p:cNvPr id="26" name="Rectangle 25">
            <a:extLst>
              <a:ext uri="{FF2B5EF4-FFF2-40B4-BE49-F238E27FC236}">
                <a16:creationId xmlns="" xmlns:a16="http://schemas.microsoft.com/office/drawing/2014/main" id="{31A16892-FB2C-26A8-87D9-3738698FCCF3}"/>
              </a:ext>
            </a:extLst>
          </p:cNvPr>
          <p:cNvSpPr/>
          <p:nvPr/>
        </p:nvSpPr>
        <p:spPr>
          <a:xfrm>
            <a:off x="8612373" y="4639875"/>
            <a:ext cx="531628" cy="503625"/>
          </a:xfrm>
          <a:prstGeom prst="rect">
            <a:avLst/>
          </a:prstGeom>
          <a:solidFill>
            <a:srgbClr val="FFA401"/>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0" i="0" u="none" strike="noStrike" dirty="0">
                <a:solidFill>
                  <a:schemeClr val="bg1"/>
                </a:solidFill>
                <a:effectLst/>
                <a:latin typeface="Lato" panose="020F0502020204030203" pitchFamily="34" charset="0"/>
              </a:rPr>
              <a:t>6</a:t>
            </a:r>
            <a:endParaRPr lang="en-IN" sz="2400" dirty="0">
              <a:solidFill>
                <a:schemeClr val="bg1"/>
              </a:solidFill>
            </a:endParaRPr>
          </a:p>
        </p:txBody>
      </p:sp>
      <p:sp>
        <p:nvSpPr>
          <p:cNvPr id="6" name="TextBox 5">
            <a:extLst>
              <a:ext uri="{FF2B5EF4-FFF2-40B4-BE49-F238E27FC236}">
                <a16:creationId xmlns="" xmlns:a16="http://schemas.microsoft.com/office/drawing/2014/main" id="{5C5185D2-F884-B943-2B3D-461ED794226F}"/>
              </a:ext>
            </a:extLst>
          </p:cNvPr>
          <p:cNvSpPr txBox="1"/>
          <p:nvPr/>
        </p:nvSpPr>
        <p:spPr>
          <a:xfrm>
            <a:off x="159107" y="708221"/>
            <a:ext cx="4870093" cy="3931654"/>
          </a:xfrm>
          <a:prstGeom prst="rect">
            <a:avLst/>
          </a:prstGeom>
          <a:noFill/>
        </p:spPr>
        <p:txBody>
          <a:bodyPr wrap="square" rtlCol="0">
            <a:spAutoFit/>
          </a:bodyPr>
          <a:lstStyle/>
          <a:p>
            <a:pPr algn="just">
              <a:lnSpc>
                <a:spcPct val="150000"/>
              </a:lnSpc>
            </a:pPr>
            <a:r>
              <a:rPr lang="en-US" b="1" dirty="0">
                <a:latin typeface="Times New Roman" panose="02020603050405020304" pitchFamily="18" charset="0"/>
                <a:cs typeface="Times New Roman" panose="02020603050405020304" pitchFamily="18" charset="0"/>
              </a:rPr>
              <a:t>1. Data Collection</a:t>
            </a:r>
            <a:endParaRPr lang="en-US" dirty="0">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Gather a labeled dataset of news articles (real or fake) from sources like Kaggle.</a:t>
            </a:r>
          </a:p>
          <a:p>
            <a:pPr algn="just">
              <a:lnSpc>
                <a:spcPct val="150000"/>
              </a:lnSpc>
            </a:pPr>
            <a:r>
              <a:rPr lang="en-US" b="1" dirty="0">
                <a:latin typeface="Times New Roman" panose="02020603050405020304" pitchFamily="18" charset="0"/>
                <a:cs typeface="Times New Roman" panose="02020603050405020304" pitchFamily="18" charset="0"/>
              </a:rPr>
              <a:t>2. Data Preprocessing</a:t>
            </a:r>
            <a:endParaRPr lang="en-US" dirty="0">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Clean text data by removing HTML tags, special characters, and stop words.</a:t>
            </a:r>
          </a:p>
          <a:p>
            <a:pPr algn="just">
              <a:lnSpc>
                <a:spcPct val="150000"/>
              </a:lnSpc>
            </a:pPr>
            <a:r>
              <a:rPr lang="en-US" kern="0" dirty="0">
                <a:effectLst/>
                <a:latin typeface="Times New Roman" panose="02020603050405020304" pitchFamily="18" charset="0"/>
                <a:ea typeface="Calibri" panose="020F0502020204030204" pitchFamily="34" charset="0"/>
              </a:rPr>
              <a:t>Stop words such as "if," "the," "is," "a," and "an" should not be given much weight by a machine learning model because they are common English terms and do not contribute to the uniqueness or credibility of any narrative. Their presence in the dataset can affect the model's predictions due to their frequent usage.</a:t>
            </a:r>
            <a:endParaRPr lang="en-US" sz="1100" dirty="0">
              <a:latin typeface="Times New Roman" panose="02020603050405020304" pitchFamily="18" charset="0"/>
              <a:cs typeface="Times New Roman" panose="02020603050405020304" pitchFamily="18" charset="0"/>
            </a:endParaRPr>
          </a:p>
        </p:txBody>
      </p:sp>
      <p:sp>
        <p:nvSpPr>
          <p:cNvPr id="2" name="Speech Bubble: Rectangle 1">
            <a:extLst>
              <a:ext uri="{FF2B5EF4-FFF2-40B4-BE49-F238E27FC236}">
                <a16:creationId xmlns="" xmlns:a16="http://schemas.microsoft.com/office/drawing/2014/main" id="{E6937108-D90D-4750-A510-9F554EEF5D41}"/>
              </a:ext>
            </a:extLst>
          </p:cNvPr>
          <p:cNvSpPr/>
          <p:nvPr/>
        </p:nvSpPr>
        <p:spPr>
          <a:xfrm>
            <a:off x="-1" y="50412"/>
            <a:ext cx="9144000" cy="633701"/>
          </a:xfrm>
          <a:prstGeom prst="wedgeRectCallout">
            <a:avLst>
              <a:gd name="adj1" fmla="val -22977"/>
              <a:gd name="adj2" fmla="val 97846"/>
            </a:avLst>
          </a:prstGeom>
          <a:solidFill>
            <a:srgbClr val="00B0EE"/>
          </a:solidFill>
          <a:ln>
            <a:noFill/>
          </a:ln>
          <a:effectLst>
            <a:glow rad="101600">
              <a:schemeClr val="accent5">
                <a:satMod val="175000"/>
                <a:alpha val="40000"/>
              </a:schemeClr>
            </a:glow>
          </a:effectLst>
          <a:scene3d>
            <a:camera prst="orthographicFront">
              <a:rot lat="0" lon="0" rev="0"/>
            </a:camera>
            <a:lightRig rig="chilly" dir="t">
              <a:rot lat="0" lon="0" rev="18480000"/>
            </a:lightRig>
          </a:scene3d>
          <a:sp3d prstMaterial="clear">
            <a:bevelT h="63500"/>
          </a:sp3d>
        </p:spPr>
        <p:style>
          <a:lnRef idx="3">
            <a:schemeClr val="lt1"/>
          </a:lnRef>
          <a:fillRef idx="1">
            <a:schemeClr val="accent6"/>
          </a:fillRef>
          <a:effectRef idx="1">
            <a:schemeClr val="accent6"/>
          </a:effectRef>
          <a:fontRef idx="minor">
            <a:schemeClr val="lt1"/>
          </a:fontRef>
        </p:style>
        <p:txBody>
          <a:bodyPr rtlCol="0" anchor="ctr"/>
          <a:lstStyle/>
          <a:p>
            <a:pPr algn="ctr"/>
            <a:endParaRPr lang="en-IN" dirty="0"/>
          </a:p>
        </p:txBody>
      </p:sp>
      <p:sp>
        <p:nvSpPr>
          <p:cNvPr id="3" name="TextBox 2">
            <a:extLst>
              <a:ext uri="{FF2B5EF4-FFF2-40B4-BE49-F238E27FC236}">
                <a16:creationId xmlns="" xmlns:a16="http://schemas.microsoft.com/office/drawing/2014/main" id="{9FBCBFA1-7C16-1C33-0D9D-CD78B8799E82}"/>
              </a:ext>
            </a:extLst>
          </p:cNvPr>
          <p:cNvSpPr txBox="1"/>
          <p:nvPr/>
        </p:nvSpPr>
        <p:spPr>
          <a:xfrm>
            <a:off x="1553092" y="332579"/>
            <a:ext cx="2930238" cy="338554"/>
          </a:xfrm>
          <a:prstGeom prst="rect">
            <a:avLst/>
          </a:prstGeom>
          <a:noFill/>
        </p:spPr>
        <p:txBody>
          <a:bodyPr wrap="square" rtlCol="0">
            <a:spAutoFit/>
          </a:bodyPr>
          <a:lstStyle/>
          <a:p>
            <a:r>
              <a:rPr lang="en-US" sz="1600" b="1" dirty="0">
                <a:latin typeface="Times New Roman" panose="02020603050405020304" pitchFamily="18" charset="0"/>
                <a:cs typeface="Times New Roman" panose="02020603050405020304" pitchFamily="18" charset="0"/>
              </a:rPr>
              <a:t>METHODOLOGY</a:t>
            </a:r>
            <a:endParaRPr lang="en-IN" sz="1600" b="1" dirty="0">
              <a:latin typeface="Times New Roman" panose="02020603050405020304" pitchFamily="18" charset="0"/>
              <a:cs typeface="Times New Roman" panose="02020603050405020304" pitchFamily="18" charset="0"/>
            </a:endParaRPr>
          </a:p>
        </p:txBody>
      </p:sp>
      <p:sp>
        <p:nvSpPr>
          <p:cNvPr id="32" name="TextBox 31">
            <a:extLst>
              <a:ext uri="{FF2B5EF4-FFF2-40B4-BE49-F238E27FC236}">
                <a16:creationId xmlns="" xmlns:a16="http://schemas.microsoft.com/office/drawing/2014/main" id="{7143DECF-800F-BB42-73AC-05AC3C422C1C}"/>
              </a:ext>
            </a:extLst>
          </p:cNvPr>
          <p:cNvSpPr txBox="1"/>
          <p:nvPr/>
        </p:nvSpPr>
        <p:spPr>
          <a:xfrm>
            <a:off x="4720144" y="3482194"/>
            <a:ext cx="4693920" cy="380938"/>
          </a:xfrm>
          <a:prstGeom prst="rect">
            <a:avLst/>
          </a:prstGeom>
          <a:noFill/>
        </p:spPr>
        <p:txBody>
          <a:bodyPr wrap="square">
            <a:spAutoFit/>
          </a:bodyPr>
          <a:lstStyle/>
          <a:p>
            <a:pPr algn="ctr">
              <a:lnSpc>
                <a:spcPct val="150000"/>
              </a:lnSpc>
              <a:spcAft>
                <a:spcPts val="1000"/>
              </a:spcAft>
            </a:pPr>
            <a:r>
              <a:rPr lang="en-US" dirty="0">
                <a:effectLst/>
                <a:latin typeface="Times New Roman" panose="02020603050405020304" pitchFamily="18" charset="0"/>
                <a:ea typeface="Calibri" panose="020F0502020204030204" pitchFamily="34" charset="0"/>
                <a:cs typeface="Times New Roman" panose="02020603050405020304" pitchFamily="18" charset="0"/>
              </a:rPr>
              <a:t>Figure : </a:t>
            </a:r>
            <a:r>
              <a:rPr lang="en-US" kern="0" dirty="0">
                <a:effectLst/>
                <a:latin typeface="Times New Roman" panose="02020603050405020304" pitchFamily="18" charset="0"/>
                <a:ea typeface="Calibri" panose="020F0502020204030204" pitchFamily="34" charset="0"/>
              </a:rPr>
              <a:t>Removal of Special Characters</a:t>
            </a:r>
            <a:endParaRPr lang="en-IN"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33" name="Picture 32">
            <a:extLst>
              <a:ext uri="{FF2B5EF4-FFF2-40B4-BE49-F238E27FC236}">
                <a16:creationId xmlns="" xmlns:a16="http://schemas.microsoft.com/office/drawing/2014/main" id="{52CA492A-14AB-3A0D-D045-D1E33E75F400}"/>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 xmlns:a1611="http://schemas.microsoft.com/office/drawing/2016/11/main" r:id="rId4"/>
              </a:ext>
            </a:extLst>
          </a:blip>
          <a:stretch>
            <a:fillRect/>
          </a:stretch>
        </p:blipFill>
        <p:spPr>
          <a:xfrm>
            <a:off x="5127348" y="1335023"/>
            <a:ext cx="4077302" cy="2270754"/>
          </a:xfrm>
          <a:prstGeom prst="rect">
            <a:avLst/>
          </a:prstGeom>
        </p:spPr>
      </p:pic>
    </p:spTree>
    <p:extLst>
      <p:ext uri="{BB962C8B-B14F-4D97-AF65-F5344CB8AC3E}">
        <p14:creationId xmlns:p14="http://schemas.microsoft.com/office/powerpoint/2010/main" val="2710965359"/>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bg2">
                <a:alpha val="98000"/>
                <a:lumMod val="57000"/>
                <a:lumOff val="43000"/>
              </a:schemeClr>
            </a:gs>
            <a:gs pos="100000">
              <a:schemeClr val="accent2">
                <a:alpha val="0"/>
                <a:lumMod val="0"/>
                <a:lumOff val="100000"/>
              </a:schemeClr>
            </a:gs>
          </a:gsLst>
          <a:lin ang="0" scaled="1"/>
          <a:tileRect/>
        </a:gradFill>
        <a:effectLst/>
      </p:bgPr>
    </p:bg>
    <p:spTree>
      <p:nvGrpSpPr>
        <p:cNvPr id="1" name="Shape 343"/>
        <p:cNvGrpSpPr/>
        <p:nvPr/>
      </p:nvGrpSpPr>
      <p:grpSpPr>
        <a:xfrm>
          <a:off x="0" y="0"/>
          <a:ext cx="0" cy="0"/>
          <a:chOff x="0" y="0"/>
          <a:chExt cx="0" cy="0"/>
        </a:xfrm>
      </p:grpSpPr>
      <p:sp>
        <p:nvSpPr>
          <p:cNvPr id="24" name="Rectangle 23">
            <a:extLst>
              <a:ext uri="{FF2B5EF4-FFF2-40B4-BE49-F238E27FC236}">
                <a16:creationId xmlns="" xmlns:a16="http://schemas.microsoft.com/office/drawing/2014/main" id="{0C867A8F-4747-9A72-CC76-B7D263E18905}"/>
              </a:ext>
            </a:extLst>
          </p:cNvPr>
          <p:cNvSpPr/>
          <p:nvPr/>
        </p:nvSpPr>
        <p:spPr>
          <a:xfrm>
            <a:off x="-1" y="4639875"/>
            <a:ext cx="7067105" cy="514710"/>
          </a:xfrm>
          <a:prstGeom prst="rect">
            <a:avLst/>
          </a:prstGeom>
          <a:solidFill>
            <a:srgbClr val="D5096F"/>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solidFill>
                <a:latin typeface="Lato" panose="020F0502020204030203" pitchFamily="34" charset="0"/>
              </a:rPr>
              <a:t>Dept. of Computer Science and Engineering</a:t>
            </a:r>
            <a:endParaRPr lang="en-IN" sz="2800" dirty="0">
              <a:solidFill>
                <a:schemeClr val="bg1"/>
              </a:solidFill>
            </a:endParaRPr>
          </a:p>
        </p:txBody>
      </p:sp>
      <p:sp>
        <p:nvSpPr>
          <p:cNvPr id="25" name="Rectangle 24">
            <a:extLst>
              <a:ext uri="{FF2B5EF4-FFF2-40B4-BE49-F238E27FC236}">
                <a16:creationId xmlns="" xmlns:a16="http://schemas.microsoft.com/office/drawing/2014/main" id="{199CD386-259B-F4FC-E64C-61F8F602EC6A}"/>
              </a:ext>
            </a:extLst>
          </p:cNvPr>
          <p:cNvSpPr/>
          <p:nvPr/>
        </p:nvSpPr>
        <p:spPr>
          <a:xfrm>
            <a:off x="7067106" y="4644553"/>
            <a:ext cx="1545265" cy="503625"/>
          </a:xfrm>
          <a:prstGeom prst="rect">
            <a:avLst/>
          </a:prstGeom>
          <a:solidFill>
            <a:srgbClr val="6C2E9A"/>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bg1"/>
                </a:solidFill>
                <a:latin typeface="Lato" panose="020F0502020204030203" pitchFamily="34" charset="0"/>
              </a:rPr>
              <a:t>20-07-25</a:t>
            </a:r>
            <a:endParaRPr lang="en-IN" sz="2400" dirty="0">
              <a:solidFill>
                <a:schemeClr val="bg1"/>
              </a:solidFill>
            </a:endParaRPr>
          </a:p>
        </p:txBody>
      </p:sp>
      <p:sp>
        <p:nvSpPr>
          <p:cNvPr id="26" name="Rectangle 25">
            <a:extLst>
              <a:ext uri="{FF2B5EF4-FFF2-40B4-BE49-F238E27FC236}">
                <a16:creationId xmlns="" xmlns:a16="http://schemas.microsoft.com/office/drawing/2014/main" id="{31A16892-FB2C-26A8-87D9-3738698FCCF3}"/>
              </a:ext>
            </a:extLst>
          </p:cNvPr>
          <p:cNvSpPr/>
          <p:nvPr/>
        </p:nvSpPr>
        <p:spPr>
          <a:xfrm>
            <a:off x="8612373" y="4639875"/>
            <a:ext cx="531628" cy="503625"/>
          </a:xfrm>
          <a:prstGeom prst="rect">
            <a:avLst/>
          </a:prstGeom>
          <a:solidFill>
            <a:srgbClr val="FFA401"/>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latin typeface="Lato" panose="020F0502020204030203" pitchFamily="34" charset="0"/>
              </a:rPr>
              <a:t>7</a:t>
            </a:r>
            <a:endParaRPr lang="en-IN" sz="2400" dirty="0">
              <a:solidFill>
                <a:schemeClr val="bg1"/>
              </a:solidFill>
            </a:endParaRPr>
          </a:p>
        </p:txBody>
      </p:sp>
      <p:sp>
        <p:nvSpPr>
          <p:cNvPr id="6" name="TextBox 5">
            <a:extLst>
              <a:ext uri="{FF2B5EF4-FFF2-40B4-BE49-F238E27FC236}">
                <a16:creationId xmlns="" xmlns:a16="http://schemas.microsoft.com/office/drawing/2014/main" id="{5C5185D2-F884-B943-2B3D-461ED794226F}"/>
              </a:ext>
            </a:extLst>
          </p:cNvPr>
          <p:cNvSpPr txBox="1"/>
          <p:nvPr/>
        </p:nvSpPr>
        <p:spPr>
          <a:xfrm>
            <a:off x="204827" y="1031519"/>
            <a:ext cx="4092853" cy="3285323"/>
          </a:xfrm>
          <a:prstGeom prst="rect">
            <a:avLst/>
          </a:prstGeom>
          <a:noFill/>
        </p:spPr>
        <p:txBody>
          <a:bodyPr wrap="square" rtlCol="0">
            <a:spAutoFit/>
          </a:bodyPr>
          <a:lstStyle/>
          <a:p>
            <a:pPr algn="just">
              <a:lnSpc>
                <a:spcPct val="150000"/>
              </a:lnSpc>
            </a:pPr>
            <a:r>
              <a:rPr lang="en-US" b="1" dirty="0">
                <a:latin typeface="Times New Roman" panose="02020603050405020304" pitchFamily="18" charset="0"/>
                <a:cs typeface="Times New Roman" panose="02020603050405020304" pitchFamily="18" charset="0"/>
              </a:rPr>
              <a:t>Perform lemmatization and convert text to lowercase :</a:t>
            </a:r>
          </a:p>
          <a:p>
            <a:pPr algn="just">
              <a:lnSpc>
                <a:spcPct val="150000"/>
              </a:lnSpc>
            </a:pPr>
            <a:endParaRPr lang="en-US" dirty="0">
              <a:latin typeface="Times New Roman" panose="02020603050405020304" pitchFamily="18" charset="0"/>
              <a:cs typeface="Times New Roman" panose="02020603050405020304" pitchFamily="18" charset="0"/>
            </a:endParaRPr>
          </a:p>
          <a:p>
            <a:pPr algn="just">
              <a:lnSpc>
                <a:spcPct val="150000"/>
              </a:lnSpc>
            </a:pPr>
            <a:r>
              <a:rPr lang="en-US" kern="0" dirty="0">
                <a:effectLst/>
                <a:latin typeface="Times New Roman" panose="02020603050405020304" pitchFamily="18" charset="0"/>
                <a:ea typeface="Calibri" panose="020F0502020204030204" pitchFamily="34" charset="0"/>
              </a:rPr>
              <a:t>The word "play" acts as the base for other words like "playing" and "plays." Expanding the analysis of its frequency involves replacing the core word with its variations in different tenses and participles. Consequently, we substitute this word for any phrase derived from a single source word.</a:t>
            </a:r>
            <a:endParaRPr lang="en-US" dirty="0">
              <a:latin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p:txBody>
      </p:sp>
      <p:sp>
        <p:nvSpPr>
          <p:cNvPr id="2" name="Speech Bubble: Rectangle 1">
            <a:extLst>
              <a:ext uri="{FF2B5EF4-FFF2-40B4-BE49-F238E27FC236}">
                <a16:creationId xmlns="" xmlns:a16="http://schemas.microsoft.com/office/drawing/2014/main" id="{E6937108-D90D-4750-A510-9F554EEF5D41}"/>
              </a:ext>
            </a:extLst>
          </p:cNvPr>
          <p:cNvSpPr/>
          <p:nvPr/>
        </p:nvSpPr>
        <p:spPr>
          <a:xfrm>
            <a:off x="-1" y="50412"/>
            <a:ext cx="9144000" cy="633701"/>
          </a:xfrm>
          <a:prstGeom prst="wedgeRectCallout">
            <a:avLst>
              <a:gd name="adj1" fmla="val -22977"/>
              <a:gd name="adj2" fmla="val 97846"/>
            </a:avLst>
          </a:prstGeom>
          <a:solidFill>
            <a:srgbClr val="00B0EE"/>
          </a:solidFill>
          <a:ln>
            <a:noFill/>
          </a:ln>
          <a:effectLst>
            <a:glow rad="101600">
              <a:schemeClr val="accent5">
                <a:satMod val="175000"/>
                <a:alpha val="40000"/>
              </a:schemeClr>
            </a:glow>
          </a:effectLst>
          <a:scene3d>
            <a:camera prst="orthographicFront">
              <a:rot lat="0" lon="0" rev="0"/>
            </a:camera>
            <a:lightRig rig="chilly" dir="t">
              <a:rot lat="0" lon="0" rev="18480000"/>
            </a:lightRig>
          </a:scene3d>
          <a:sp3d prstMaterial="clear">
            <a:bevelT h="63500"/>
          </a:sp3d>
        </p:spPr>
        <p:style>
          <a:lnRef idx="3">
            <a:schemeClr val="lt1"/>
          </a:lnRef>
          <a:fillRef idx="1">
            <a:schemeClr val="accent6"/>
          </a:fillRef>
          <a:effectRef idx="1">
            <a:schemeClr val="accent6"/>
          </a:effectRef>
          <a:fontRef idx="minor">
            <a:schemeClr val="lt1"/>
          </a:fontRef>
        </p:style>
        <p:txBody>
          <a:bodyPr rtlCol="0" anchor="ctr"/>
          <a:lstStyle/>
          <a:p>
            <a:pPr algn="ctr"/>
            <a:endParaRPr lang="en-IN" dirty="0"/>
          </a:p>
        </p:txBody>
      </p:sp>
      <p:sp>
        <p:nvSpPr>
          <p:cNvPr id="3" name="TextBox 2">
            <a:extLst>
              <a:ext uri="{FF2B5EF4-FFF2-40B4-BE49-F238E27FC236}">
                <a16:creationId xmlns="" xmlns:a16="http://schemas.microsoft.com/office/drawing/2014/main" id="{9FBCBFA1-7C16-1C33-0D9D-CD78B8799E82}"/>
              </a:ext>
            </a:extLst>
          </p:cNvPr>
          <p:cNvSpPr txBox="1"/>
          <p:nvPr/>
        </p:nvSpPr>
        <p:spPr>
          <a:xfrm>
            <a:off x="1553092" y="332579"/>
            <a:ext cx="2930238" cy="338554"/>
          </a:xfrm>
          <a:prstGeom prst="rect">
            <a:avLst/>
          </a:prstGeom>
          <a:noFill/>
        </p:spPr>
        <p:txBody>
          <a:bodyPr wrap="square" rtlCol="0">
            <a:spAutoFit/>
          </a:bodyPr>
          <a:lstStyle/>
          <a:p>
            <a:r>
              <a:rPr lang="en-US" sz="1600" b="1" dirty="0">
                <a:latin typeface="Times New Roman" panose="02020603050405020304" pitchFamily="18" charset="0"/>
                <a:cs typeface="Times New Roman" panose="02020603050405020304" pitchFamily="18" charset="0"/>
              </a:rPr>
              <a:t>METHODOLOGY</a:t>
            </a:r>
            <a:endParaRPr lang="en-IN" sz="1600" b="1" dirty="0">
              <a:latin typeface="Times New Roman" panose="02020603050405020304" pitchFamily="18" charset="0"/>
              <a:cs typeface="Times New Roman" panose="02020603050405020304" pitchFamily="18" charset="0"/>
            </a:endParaRPr>
          </a:p>
        </p:txBody>
      </p:sp>
      <p:pic>
        <p:nvPicPr>
          <p:cNvPr id="4" name="Picture 3" descr="Stemming Vs. Lemmatization with Python NLTK - Turbolab Technologies">
            <a:extLst>
              <a:ext uri="{FF2B5EF4-FFF2-40B4-BE49-F238E27FC236}">
                <a16:creationId xmlns="" xmlns:a16="http://schemas.microsoft.com/office/drawing/2014/main" id="{EB2148DF-1D3D-097D-0E6A-D6AFA02E92E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176887" y="1203751"/>
            <a:ext cx="3780433" cy="2289190"/>
          </a:xfrm>
          <a:prstGeom prst="rect">
            <a:avLst/>
          </a:prstGeom>
          <a:noFill/>
          <a:ln>
            <a:noFill/>
          </a:ln>
        </p:spPr>
      </p:pic>
      <p:sp>
        <p:nvSpPr>
          <p:cNvPr id="7" name="TextBox 6">
            <a:extLst>
              <a:ext uri="{FF2B5EF4-FFF2-40B4-BE49-F238E27FC236}">
                <a16:creationId xmlns="" xmlns:a16="http://schemas.microsoft.com/office/drawing/2014/main" id="{B21FC6C9-2423-B03A-B176-A86D327575F6}"/>
              </a:ext>
            </a:extLst>
          </p:cNvPr>
          <p:cNvSpPr txBox="1"/>
          <p:nvPr/>
        </p:nvSpPr>
        <p:spPr>
          <a:xfrm>
            <a:off x="5176887" y="3554364"/>
            <a:ext cx="3985260" cy="523220"/>
          </a:xfrm>
          <a:prstGeom prst="rect">
            <a:avLst/>
          </a:prstGeom>
          <a:noFill/>
        </p:spPr>
        <p:txBody>
          <a:bodyPr wrap="square">
            <a:spAutoFit/>
          </a:bodyPr>
          <a:lstStyle/>
          <a:p>
            <a:r>
              <a:rPr lang="en-US" sz="1400" kern="0" dirty="0">
                <a:effectLst/>
                <a:latin typeface="Times New Roman" panose="02020603050405020304" pitchFamily="18" charset="0"/>
                <a:ea typeface="Calibri" panose="020F0502020204030204" pitchFamily="34" charset="0"/>
              </a:rPr>
              <a:t>Figure : Transforming words to their base forms for more accurate text analysis.</a:t>
            </a:r>
            <a:endParaRPr lang="en-IN" dirty="0"/>
          </a:p>
        </p:txBody>
      </p:sp>
    </p:spTree>
    <p:extLst>
      <p:ext uri="{BB962C8B-B14F-4D97-AF65-F5344CB8AC3E}">
        <p14:creationId xmlns:p14="http://schemas.microsoft.com/office/powerpoint/2010/main" val="2955506687"/>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bg2">
                <a:alpha val="98000"/>
                <a:lumMod val="57000"/>
                <a:lumOff val="43000"/>
              </a:schemeClr>
            </a:gs>
            <a:gs pos="100000">
              <a:schemeClr val="accent2">
                <a:alpha val="0"/>
                <a:lumMod val="0"/>
                <a:lumOff val="100000"/>
              </a:schemeClr>
            </a:gs>
          </a:gsLst>
          <a:lin ang="0" scaled="1"/>
          <a:tileRect/>
        </a:gradFill>
        <a:effectLst/>
      </p:bgPr>
    </p:bg>
    <p:spTree>
      <p:nvGrpSpPr>
        <p:cNvPr id="1" name="Shape 343"/>
        <p:cNvGrpSpPr/>
        <p:nvPr/>
      </p:nvGrpSpPr>
      <p:grpSpPr>
        <a:xfrm>
          <a:off x="0" y="0"/>
          <a:ext cx="0" cy="0"/>
          <a:chOff x="0" y="0"/>
          <a:chExt cx="0" cy="0"/>
        </a:xfrm>
      </p:grpSpPr>
      <p:sp>
        <p:nvSpPr>
          <p:cNvPr id="24" name="Rectangle 23">
            <a:extLst>
              <a:ext uri="{FF2B5EF4-FFF2-40B4-BE49-F238E27FC236}">
                <a16:creationId xmlns="" xmlns:a16="http://schemas.microsoft.com/office/drawing/2014/main" id="{0C867A8F-4747-9A72-CC76-B7D263E18905}"/>
              </a:ext>
            </a:extLst>
          </p:cNvPr>
          <p:cNvSpPr/>
          <p:nvPr/>
        </p:nvSpPr>
        <p:spPr>
          <a:xfrm>
            <a:off x="-1" y="4639875"/>
            <a:ext cx="7067105" cy="514710"/>
          </a:xfrm>
          <a:prstGeom prst="rect">
            <a:avLst/>
          </a:prstGeom>
          <a:solidFill>
            <a:srgbClr val="D5096F"/>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solidFill>
                <a:latin typeface="Lato" panose="020F0502020204030203" pitchFamily="34" charset="0"/>
              </a:rPr>
              <a:t>Dept. of Computer Science and Engineering</a:t>
            </a:r>
            <a:endParaRPr lang="en-IN" sz="2800" dirty="0">
              <a:solidFill>
                <a:schemeClr val="bg1"/>
              </a:solidFill>
            </a:endParaRPr>
          </a:p>
        </p:txBody>
      </p:sp>
      <p:sp>
        <p:nvSpPr>
          <p:cNvPr id="25" name="Rectangle 24">
            <a:extLst>
              <a:ext uri="{FF2B5EF4-FFF2-40B4-BE49-F238E27FC236}">
                <a16:creationId xmlns="" xmlns:a16="http://schemas.microsoft.com/office/drawing/2014/main" id="{199CD386-259B-F4FC-E64C-61F8F602EC6A}"/>
              </a:ext>
            </a:extLst>
          </p:cNvPr>
          <p:cNvSpPr/>
          <p:nvPr/>
        </p:nvSpPr>
        <p:spPr>
          <a:xfrm>
            <a:off x="7067106" y="4644553"/>
            <a:ext cx="1545265" cy="503625"/>
          </a:xfrm>
          <a:prstGeom prst="rect">
            <a:avLst/>
          </a:prstGeom>
          <a:solidFill>
            <a:srgbClr val="6C2E9A"/>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latin typeface="Lato" panose="020F0502020204030203" pitchFamily="34" charset="0"/>
              </a:rPr>
              <a:t>20-07-25</a:t>
            </a:r>
            <a:endParaRPr lang="en-IN" sz="2400" dirty="0">
              <a:solidFill>
                <a:schemeClr val="bg1"/>
              </a:solidFill>
            </a:endParaRPr>
          </a:p>
        </p:txBody>
      </p:sp>
      <p:sp>
        <p:nvSpPr>
          <p:cNvPr id="26" name="Rectangle 25">
            <a:extLst>
              <a:ext uri="{FF2B5EF4-FFF2-40B4-BE49-F238E27FC236}">
                <a16:creationId xmlns="" xmlns:a16="http://schemas.microsoft.com/office/drawing/2014/main" id="{31A16892-FB2C-26A8-87D9-3738698FCCF3}"/>
              </a:ext>
            </a:extLst>
          </p:cNvPr>
          <p:cNvSpPr/>
          <p:nvPr/>
        </p:nvSpPr>
        <p:spPr>
          <a:xfrm>
            <a:off x="8612373" y="4639875"/>
            <a:ext cx="531628" cy="503625"/>
          </a:xfrm>
          <a:prstGeom prst="rect">
            <a:avLst/>
          </a:prstGeom>
          <a:solidFill>
            <a:srgbClr val="FFA401"/>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8</a:t>
            </a:r>
            <a:endParaRPr lang="en-IN" sz="2400" dirty="0">
              <a:solidFill>
                <a:schemeClr val="bg1"/>
              </a:solidFill>
            </a:endParaRPr>
          </a:p>
        </p:txBody>
      </p:sp>
      <p:sp>
        <p:nvSpPr>
          <p:cNvPr id="6" name="TextBox 5">
            <a:extLst>
              <a:ext uri="{FF2B5EF4-FFF2-40B4-BE49-F238E27FC236}">
                <a16:creationId xmlns="" xmlns:a16="http://schemas.microsoft.com/office/drawing/2014/main" id="{5C5185D2-F884-B943-2B3D-461ED794226F}"/>
              </a:ext>
            </a:extLst>
          </p:cNvPr>
          <p:cNvSpPr txBox="1"/>
          <p:nvPr/>
        </p:nvSpPr>
        <p:spPr>
          <a:xfrm>
            <a:off x="181967" y="992498"/>
            <a:ext cx="3788053" cy="1669496"/>
          </a:xfrm>
          <a:prstGeom prst="rect">
            <a:avLst/>
          </a:prstGeom>
          <a:noFill/>
        </p:spPr>
        <p:txBody>
          <a:bodyPr wrap="square" rtlCol="0">
            <a:spAutoFit/>
          </a:bodyPr>
          <a:lstStyle/>
          <a:p>
            <a:pPr algn="just">
              <a:lnSpc>
                <a:spcPct val="150000"/>
              </a:lnSpc>
            </a:pPr>
            <a:r>
              <a:rPr lang="en-US" b="1" dirty="0">
                <a:latin typeface="Times New Roman" panose="02020603050405020304" pitchFamily="18" charset="0"/>
                <a:cs typeface="Times New Roman" panose="02020603050405020304" pitchFamily="18" charset="0"/>
              </a:rPr>
              <a:t>3. Exploratory Data Analysis (EDA)</a:t>
            </a:r>
            <a:endParaRPr lang="en-US" dirty="0">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Analyze data distribution, word frequencies, and patterns in fake vs. real news.</a:t>
            </a:r>
          </a:p>
          <a:p>
            <a:pPr marL="285750" indent="-285750" algn="just">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Visualize data with plots and word clouds for insights.</a:t>
            </a:r>
          </a:p>
        </p:txBody>
      </p:sp>
      <p:sp>
        <p:nvSpPr>
          <p:cNvPr id="2" name="Speech Bubble: Rectangle 1">
            <a:extLst>
              <a:ext uri="{FF2B5EF4-FFF2-40B4-BE49-F238E27FC236}">
                <a16:creationId xmlns="" xmlns:a16="http://schemas.microsoft.com/office/drawing/2014/main" id="{E6937108-D90D-4750-A510-9F554EEF5D41}"/>
              </a:ext>
            </a:extLst>
          </p:cNvPr>
          <p:cNvSpPr/>
          <p:nvPr/>
        </p:nvSpPr>
        <p:spPr>
          <a:xfrm>
            <a:off x="-1" y="50412"/>
            <a:ext cx="9144000" cy="633701"/>
          </a:xfrm>
          <a:prstGeom prst="wedgeRectCallout">
            <a:avLst>
              <a:gd name="adj1" fmla="val -22977"/>
              <a:gd name="adj2" fmla="val 97846"/>
            </a:avLst>
          </a:prstGeom>
          <a:solidFill>
            <a:srgbClr val="00B0EE"/>
          </a:solidFill>
          <a:ln>
            <a:noFill/>
          </a:ln>
          <a:effectLst>
            <a:glow rad="101600">
              <a:schemeClr val="accent5">
                <a:satMod val="175000"/>
                <a:alpha val="40000"/>
              </a:schemeClr>
            </a:glow>
          </a:effectLst>
          <a:scene3d>
            <a:camera prst="orthographicFront">
              <a:rot lat="0" lon="0" rev="0"/>
            </a:camera>
            <a:lightRig rig="chilly" dir="t">
              <a:rot lat="0" lon="0" rev="18480000"/>
            </a:lightRig>
          </a:scene3d>
          <a:sp3d prstMaterial="clear">
            <a:bevelT h="63500"/>
          </a:sp3d>
        </p:spPr>
        <p:style>
          <a:lnRef idx="3">
            <a:schemeClr val="lt1"/>
          </a:lnRef>
          <a:fillRef idx="1">
            <a:schemeClr val="accent6"/>
          </a:fillRef>
          <a:effectRef idx="1">
            <a:schemeClr val="accent6"/>
          </a:effectRef>
          <a:fontRef idx="minor">
            <a:schemeClr val="lt1"/>
          </a:fontRef>
        </p:style>
        <p:txBody>
          <a:bodyPr rtlCol="0" anchor="ctr"/>
          <a:lstStyle/>
          <a:p>
            <a:pPr algn="ctr"/>
            <a:endParaRPr lang="en-IN" dirty="0"/>
          </a:p>
        </p:txBody>
      </p:sp>
      <p:sp>
        <p:nvSpPr>
          <p:cNvPr id="3" name="TextBox 2">
            <a:extLst>
              <a:ext uri="{FF2B5EF4-FFF2-40B4-BE49-F238E27FC236}">
                <a16:creationId xmlns="" xmlns:a16="http://schemas.microsoft.com/office/drawing/2014/main" id="{9FBCBFA1-7C16-1C33-0D9D-CD78B8799E82}"/>
              </a:ext>
            </a:extLst>
          </p:cNvPr>
          <p:cNvSpPr txBox="1"/>
          <p:nvPr/>
        </p:nvSpPr>
        <p:spPr>
          <a:xfrm>
            <a:off x="1553092" y="332579"/>
            <a:ext cx="2930238" cy="338554"/>
          </a:xfrm>
          <a:prstGeom prst="rect">
            <a:avLst/>
          </a:prstGeom>
          <a:noFill/>
        </p:spPr>
        <p:txBody>
          <a:bodyPr wrap="square" rtlCol="0">
            <a:spAutoFit/>
          </a:bodyPr>
          <a:lstStyle/>
          <a:p>
            <a:r>
              <a:rPr lang="en-US" sz="1600" b="1" dirty="0">
                <a:latin typeface="Times New Roman" panose="02020603050405020304" pitchFamily="18" charset="0"/>
                <a:cs typeface="Times New Roman" panose="02020603050405020304" pitchFamily="18" charset="0"/>
              </a:rPr>
              <a:t>METHODOLOGY</a:t>
            </a:r>
            <a:endParaRPr lang="en-IN" sz="1600" b="1"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 xmlns:a16="http://schemas.microsoft.com/office/drawing/2014/main" id="{F1CF6881-7D24-0FAE-6A3A-B7A8D1B63A7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364964" y="941772"/>
            <a:ext cx="4597069" cy="2997768"/>
          </a:xfrm>
          <a:prstGeom prst="rect">
            <a:avLst/>
          </a:prstGeom>
          <a:ln>
            <a:noFill/>
          </a:ln>
          <a:effectLst>
            <a:softEdge rad="112500"/>
          </a:effectLst>
        </p:spPr>
      </p:pic>
      <p:sp>
        <p:nvSpPr>
          <p:cNvPr id="7" name="TextBox 6">
            <a:extLst>
              <a:ext uri="{FF2B5EF4-FFF2-40B4-BE49-F238E27FC236}">
                <a16:creationId xmlns="" xmlns:a16="http://schemas.microsoft.com/office/drawing/2014/main" id="{27396485-66A9-6821-B1FB-129EFC7B83D4}"/>
              </a:ext>
            </a:extLst>
          </p:cNvPr>
          <p:cNvSpPr txBox="1"/>
          <p:nvPr/>
        </p:nvSpPr>
        <p:spPr>
          <a:xfrm>
            <a:off x="4450080" y="3939540"/>
            <a:ext cx="4693920" cy="380938"/>
          </a:xfrm>
          <a:prstGeom prst="rect">
            <a:avLst/>
          </a:prstGeom>
          <a:noFill/>
        </p:spPr>
        <p:txBody>
          <a:bodyPr wrap="square">
            <a:spAutoFit/>
          </a:bodyPr>
          <a:lstStyle/>
          <a:p>
            <a:pPr algn="ctr">
              <a:lnSpc>
                <a:spcPct val="150000"/>
              </a:lnSpc>
              <a:spcAft>
                <a:spcPts val="1000"/>
              </a:spcAft>
            </a:pP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Figure : Bar Graph of the Top 25 Most Frequent Words</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376475232"/>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bg2">
                <a:alpha val="98000"/>
                <a:lumMod val="57000"/>
                <a:lumOff val="43000"/>
              </a:schemeClr>
            </a:gs>
            <a:gs pos="100000">
              <a:schemeClr val="accent2">
                <a:alpha val="0"/>
                <a:lumMod val="0"/>
                <a:lumOff val="100000"/>
              </a:schemeClr>
            </a:gs>
          </a:gsLst>
          <a:lin ang="0" scaled="1"/>
          <a:tileRect/>
        </a:gradFill>
        <a:effectLst/>
      </p:bgPr>
    </p:bg>
    <p:spTree>
      <p:nvGrpSpPr>
        <p:cNvPr id="1" name="Shape 343"/>
        <p:cNvGrpSpPr/>
        <p:nvPr/>
      </p:nvGrpSpPr>
      <p:grpSpPr>
        <a:xfrm>
          <a:off x="0" y="0"/>
          <a:ext cx="0" cy="0"/>
          <a:chOff x="0" y="0"/>
          <a:chExt cx="0" cy="0"/>
        </a:xfrm>
      </p:grpSpPr>
      <p:sp>
        <p:nvSpPr>
          <p:cNvPr id="24" name="Rectangle 23">
            <a:extLst>
              <a:ext uri="{FF2B5EF4-FFF2-40B4-BE49-F238E27FC236}">
                <a16:creationId xmlns="" xmlns:a16="http://schemas.microsoft.com/office/drawing/2014/main" id="{0C867A8F-4747-9A72-CC76-B7D263E18905}"/>
              </a:ext>
            </a:extLst>
          </p:cNvPr>
          <p:cNvSpPr/>
          <p:nvPr/>
        </p:nvSpPr>
        <p:spPr>
          <a:xfrm>
            <a:off x="-1" y="4639875"/>
            <a:ext cx="7067105" cy="514710"/>
          </a:xfrm>
          <a:prstGeom prst="rect">
            <a:avLst/>
          </a:prstGeom>
          <a:solidFill>
            <a:srgbClr val="D5096F"/>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solidFill>
                <a:latin typeface="Lato" panose="020F0502020204030203" pitchFamily="34" charset="0"/>
              </a:rPr>
              <a:t>Dept. of Computer Science and Engineering</a:t>
            </a:r>
            <a:endParaRPr lang="en-IN" sz="2800" dirty="0">
              <a:solidFill>
                <a:schemeClr val="bg1"/>
              </a:solidFill>
            </a:endParaRPr>
          </a:p>
        </p:txBody>
      </p:sp>
      <p:sp>
        <p:nvSpPr>
          <p:cNvPr id="25" name="Rectangle 24">
            <a:extLst>
              <a:ext uri="{FF2B5EF4-FFF2-40B4-BE49-F238E27FC236}">
                <a16:creationId xmlns="" xmlns:a16="http://schemas.microsoft.com/office/drawing/2014/main" id="{199CD386-259B-F4FC-E64C-61F8F602EC6A}"/>
              </a:ext>
            </a:extLst>
          </p:cNvPr>
          <p:cNvSpPr/>
          <p:nvPr/>
        </p:nvSpPr>
        <p:spPr>
          <a:xfrm>
            <a:off x="7067106" y="4644553"/>
            <a:ext cx="1545265" cy="503625"/>
          </a:xfrm>
          <a:prstGeom prst="rect">
            <a:avLst/>
          </a:prstGeom>
          <a:solidFill>
            <a:srgbClr val="6C2E9A"/>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latin typeface="Lato" panose="020F0502020204030203" pitchFamily="34" charset="0"/>
              </a:rPr>
              <a:t>20-07-25</a:t>
            </a:r>
            <a:endParaRPr lang="en-IN" sz="2400" dirty="0">
              <a:solidFill>
                <a:schemeClr val="bg1"/>
              </a:solidFill>
            </a:endParaRPr>
          </a:p>
        </p:txBody>
      </p:sp>
      <p:sp>
        <p:nvSpPr>
          <p:cNvPr id="26" name="Rectangle 25">
            <a:extLst>
              <a:ext uri="{FF2B5EF4-FFF2-40B4-BE49-F238E27FC236}">
                <a16:creationId xmlns="" xmlns:a16="http://schemas.microsoft.com/office/drawing/2014/main" id="{31A16892-FB2C-26A8-87D9-3738698FCCF3}"/>
              </a:ext>
            </a:extLst>
          </p:cNvPr>
          <p:cNvSpPr/>
          <p:nvPr/>
        </p:nvSpPr>
        <p:spPr>
          <a:xfrm>
            <a:off x="8612373" y="4639875"/>
            <a:ext cx="531628" cy="503625"/>
          </a:xfrm>
          <a:prstGeom prst="rect">
            <a:avLst/>
          </a:prstGeom>
          <a:solidFill>
            <a:srgbClr val="FFA401"/>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9</a:t>
            </a:r>
            <a:endParaRPr lang="en-IN" sz="2400" dirty="0">
              <a:solidFill>
                <a:schemeClr val="bg1"/>
              </a:solidFill>
            </a:endParaRPr>
          </a:p>
        </p:txBody>
      </p:sp>
      <p:sp>
        <p:nvSpPr>
          <p:cNvPr id="6" name="TextBox 5">
            <a:extLst>
              <a:ext uri="{FF2B5EF4-FFF2-40B4-BE49-F238E27FC236}">
                <a16:creationId xmlns="" xmlns:a16="http://schemas.microsoft.com/office/drawing/2014/main" id="{5C5185D2-F884-B943-2B3D-461ED794226F}"/>
              </a:ext>
            </a:extLst>
          </p:cNvPr>
          <p:cNvSpPr txBox="1"/>
          <p:nvPr/>
        </p:nvSpPr>
        <p:spPr>
          <a:xfrm>
            <a:off x="204827" y="863879"/>
            <a:ext cx="8939173" cy="700000"/>
          </a:xfrm>
          <a:prstGeom prst="rect">
            <a:avLst/>
          </a:prstGeom>
          <a:noFill/>
        </p:spPr>
        <p:txBody>
          <a:bodyPr wrap="square" rtlCol="0">
            <a:spAutoFit/>
          </a:bodyPr>
          <a:lstStyle/>
          <a:p>
            <a:pPr>
              <a:lnSpc>
                <a:spcPct val="150000"/>
              </a:lnSpc>
            </a:pPr>
            <a:r>
              <a:rPr lang="en-US" b="1" dirty="0">
                <a:latin typeface="Times New Roman" panose="02020603050405020304" pitchFamily="18" charset="0"/>
                <a:cs typeface="Times New Roman" panose="02020603050405020304" pitchFamily="18" charset="0"/>
              </a:rPr>
              <a:t>4. Model Selection</a:t>
            </a:r>
            <a:endParaRPr lang="en-US" dirty="0">
              <a:latin typeface="Times New Roman" panose="02020603050405020304" pitchFamily="18" charset="0"/>
              <a:cs typeface="Times New Roman" panose="02020603050405020304" pitchFamily="18" charset="0"/>
            </a:endParaRPr>
          </a:p>
          <a:p>
            <a:pPr>
              <a:lnSpc>
                <a:spcPct val="150000"/>
              </a:lnSpc>
            </a:pPr>
            <a:r>
              <a:rPr lang="en-US" dirty="0">
                <a:latin typeface="Times New Roman" panose="02020603050405020304" pitchFamily="18" charset="0"/>
                <a:cs typeface="Times New Roman" panose="02020603050405020304" pitchFamily="18" charset="0"/>
              </a:rPr>
              <a:t>Choose algorithms for classification:</a:t>
            </a:r>
          </a:p>
        </p:txBody>
      </p:sp>
      <p:sp>
        <p:nvSpPr>
          <p:cNvPr id="2" name="Speech Bubble: Rectangle 1">
            <a:extLst>
              <a:ext uri="{FF2B5EF4-FFF2-40B4-BE49-F238E27FC236}">
                <a16:creationId xmlns="" xmlns:a16="http://schemas.microsoft.com/office/drawing/2014/main" id="{E6937108-D90D-4750-A510-9F554EEF5D41}"/>
              </a:ext>
            </a:extLst>
          </p:cNvPr>
          <p:cNvSpPr/>
          <p:nvPr/>
        </p:nvSpPr>
        <p:spPr>
          <a:xfrm>
            <a:off x="-1" y="50412"/>
            <a:ext cx="9144000" cy="633701"/>
          </a:xfrm>
          <a:prstGeom prst="wedgeRectCallout">
            <a:avLst>
              <a:gd name="adj1" fmla="val -22977"/>
              <a:gd name="adj2" fmla="val 97846"/>
            </a:avLst>
          </a:prstGeom>
          <a:solidFill>
            <a:srgbClr val="00B0EE"/>
          </a:solidFill>
          <a:ln>
            <a:noFill/>
          </a:ln>
          <a:effectLst>
            <a:glow rad="101600">
              <a:schemeClr val="accent5">
                <a:satMod val="175000"/>
                <a:alpha val="40000"/>
              </a:schemeClr>
            </a:glow>
          </a:effectLst>
          <a:scene3d>
            <a:camera prst="orthographicFront">
              <a:rot lat="0" lon="0" rev="0"/>
            </a:camera>
            <a:lightRig rig="chilly" dir="t">
              <a:rot lat="0" lon="0" rev="18480000"/>
            </a:lightRig>
          </a:scene3d>
          <a:sp3d prstMaterial="clear">
            <a:bevelT h="63500"/>
          </a:sp3d>
        </p:spPr>
        <p:style>
          <a:lnRef idx="3">
            <a:schemeClr val="lt1"/>
          </a:lnRef>
          <a:fillRef idx="1">
            <a:schemeClr val="accent6"/>
          </a:fillRef>
          <a:effectRef idx="1">
            <a:schemeClr val="accent6"/>
          </a:effectRef>
          <a:fontRef idx="minor">
            <a:schemeClr val="lt1"/>
          </a:fontRef>
        </p:style>
        <p:txBody>
          <a:bodyPr rtlCol="0" anchor="ctr"/>
          <a:lstStyle/>
          <a:p>
            <a:pPr algn="ctr"/>
            <a:endParaRPr lang="en-IN" dirty="0"/>
          </a:p>
        </p:txBody>
      </p:sp>
      <p:sp>
        <p:nvSpPr>
          <p:cNvPr id="3" name="TextBox 2">
            <a:extLst>
              <a:ext uri="{FF2B5EF4-FFF2-40B4-BE49-F238E27FC236}">
                <a16:creationId xmlns="" xmlns:a16="http://schemas.microsoft.com/office/drawing/2014/main" id="{9FBCBFA1-7C16-1C33-0D9D-CD78B8799E82}"/>
              </a:ext>
            </a:extLst>
          </p:cNvPr>
          <p:cNvSpPr txBox="1"/>
          <p:nvPr/>
        </p:nvSpPr>
        <p:spPr>
          <a:xfrm>
            <a:off x="1553092" y="332579"/>
            <a:ext cx="2930238" cy="338554"/>
          </a:xfrm>
          <a:prstGeom prst="rect">
            <a:avLst/>
          </a:prstGeom>
          <a:noFill/>
        </p:spPr>
        <p:txBody>
          <a:bodyPr wrap="square" rtlCol="0">
            <a:spAutoFit/>
          </a:bodyPr>
          <a:lstStyle/>
          <a:p>
            <a:r>
              <a:rPr lang="en-US" sz="1600" b="1" dirty="0">
                <a:latin typeface="Times New Roman" panose="02020603050405020304" pitchFamily="18" charset="0"/>
                <a:cs typeface="Times New Roman" panose="02020603050405020304" pitchFamily="18" charset="0"/>
              </a:rPr>
              <a:t>METHODOLOGY</a:t>
            </a:r>
            <a:endParaRPr lang="en-IN" sz="1600" b="1" dirty="0">
              <a:latin typeface="Times New Roman" panose="02020603050405020304" pitchFamily="18" charset="0"/>
              <a:cs typeface="Times New Roman" panose="02020603050405020304" pitchFamily="18" charset="0"/>
            </a:endParaRPr>
          </a:p>
        </p:txBody>
      </p:sp>
      <p:pic>
        <p:nvPicPr>
          <p:cNvPr id="1026" name="Picture 2" descr="Logistic Regression in Machine Learning | Encord">
            <a:extLst>
              <a:ext uri="{FF2B5EF4-FFF2-40B4-BE49-F238E27FC236}">
                <a16:creationId xmlns="" xmlns:a16="http://schemas.microsoft.com/office/drawing/2014/main" id="{3EC36B3E-9EA7-36D8-EBEE-5B18497164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898" y="2088456"/>
            <a:ext cx="2385060" cy="143103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 xmlns:a16="http://schemas.microsoft.com/office/drawing/2014/main" id="{57D18235-A374-DF29-F3A9-18AE8C14C620}"/>
              </a:ext>
            </a:extLst>
          </p:cNvPr>
          <p:cNvSpPr txBox="1"/>
          <p:nvPr/>
        </p:nvSpPr>
        <p:spPr>
          <a:xfrm>
            <a:off x="0" y="3683740"/>
            <a:ext cx="2682240" cy="376834"/>
          </a:xfrm>
          <a:prstGeom prst="rect">
            <a:avLst/>
          </a:prstGeom>
          <a:noFill/>
        </p:spPr>
        <p:txBody>
          <a:bodyPr wrap="square">
            <a:spAutoFit/>
          </a:bodyPr>
          <a:lstStyle/>
          <a:p>
            <a:pPr marL="457200" lvl="1">
              <a:lnSpc>
                <a:spcPct val="150000"/>
              </a:lnSpc>
            </a:pPr>
            <a:r>
              <a:rPr lang="en-US" dirty="0">
                <a:latin typeface="Times New Roman" panose="02020603050405020304" pitchFamily="18" charset="0"/>
                <a:cs typeface="Times New Roman" panose="02020603050405020304" pitchFamily="18" charset="0"/>
              </a:rPr>
              <a:t>Fig. (a) Logistic Regression</a:t>
            </a:r>
          </a:p>
        </p:txBody>
      </p:sp>
      <p:pic>
        <p:nvPicPr>
          <p:cNvPr id="7" name="Picture 6" descr="Decision Tree Algorithm for Classification : Machine Learning 101">
            <a:extLst>
              <a:ext uri="{FF2B5EF4-FFF2-40B4-BE49-F238E27FC236}">
                <a16:creationId xmlns="" xmlns:a16="http://schemas.microsoft.com/office/drawing/2014/main" id="{7FC820AD-8883-0094-A244-30B963EF485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228442" y="823239"/>
            <a:ext cx="2815660" cy="1431036"/>
          </a:xfrm>
          <a:prstGeom prst="rect">
            <a:avLst/>
          </a:prstGeom>
          <a:noFill/>
          <a:ln>
            <a:noFill/>
          </a:ln>
        </p:spPr>
      </p:pic>
      <p:sp>
        <p:nvSpPr>
          <p:cNvPr id="8" name="TextBox 7">
            <a:extLst>
              <a:ext uri="{FF2B5EF4-FFF2-40B4-BE49-F238E27FC236}">
                <a16:creationId xmlns="" xmlns:a16="http://schemas.microsoft.com/office/drawing/2014/main" id="{9254CB6F-BAC9-12B9-2140-1C7904FF0830}"/>
              </a:ext>
            </a:extLst>
          </p:cNvPr>
          <p:cNvSpPr txBox="1"/>
          <p:nvPr/>
        </p:nvSpPr>
        <p:spPr>
          <a:xfrm>
            <a:off x="6338813" y="2418523"/>
            <a:ext cx="2385060" cy="376834"/>
          </a:xfrm>
          <a:prstGeom prst="rect">
            <a:avLst/>
          </a:prstGeom>
          <a:noFill/>
        </p:spPr>
        <p:txBody>
          <a:bodyPr wrap="square">
            <a:spAutoFit/>
          </a:bodyPr>
          <a:lstStyle/>
          <a:p>
            <a:pPr marL="457200" lvl="1">
              <a:lnSpc>
                <a:spcPct val="150000"/>
              </a:lnSpc>
            </a:pPr>
            <a:r>
              <a:rPr lang="en-US" dirty="0">
                <a:latin typeface="Times New Roman" panose="02020603050405020304" pitchFamily="18" charset="0"/>
                <a:cs typeface="Times New Roman" panose="02020603050405020304" pitchFamily="18" charset="0"/>
              </a:rPr>
              <a:t>Fig. (c) Decision Tree</a:t>
            </a:r>
          </a:p>
        </p:txBody>
      </p:sp>
      <p:pic>
        <p:nvPicPr>
          <p:cNvPr id="9" name="Picture 8">
            <a:extLst>
              <a:ext uri="{FF2B5EF4-FFF2-40B4-BE49-F238E27FC236}">
                <a16:creationId xmlns="" xmlns:a16="http://schemas.microsoft.com/office/drawing/2014/main" id="{B8D8A341-B622-179E-CDDB-AB67879864F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959923" y="1627275"/>
            <a:ext cx="2473325" cy="1504133"/>
          </a:xfrm>
          <a:prstGeom prst="rect">
            <a:avLst/>
          </a:prstGeom>
        </p:spPr>
      </p:pic>
      <p:sp>
        <p:nvSpPr>
          <p:cNvPr id="10" name="TextBox 9">
            <a:extLst>
              <a:ext uri="{FF2B5EF4-FFF2-40B4-BE49-F238E27FC236}">
                <a16:creationId xmlns="" xmlns:a16="http://schemas.microsoft.com/office/drawing/2014/main" id="{60E23CC2-9D79-3881-101E-25C633E958B4}"/>
              </a:ext>
            </a:extLst>
          </p:cNvPr>
          <p:cNvSpPr txBox="1"/>
          <p:nvPr/>
        </p:nvSpPr>
        <p:spPr>
          <a:xfrm>
            <a:off x="2877674" y="3416707"/>
            <a:ext cx="2385060" cy="376834"/>
          </a:xfrm>
          <a:prstGeom prst="rect">
            <a:avLst/>
          </a:prstGeom>
          <a:noFill/>
        </p:spPr>
        <p:txBody>
          <a:bodyPr wrap="square">
            <a:spAutoFit/>
          </a:bodyPr>
          <a:lstStyle/>
          <a:p>
            <a:pPr marL="457200" lvl="1">
              <a:lnSpc>
                <a:spcPct val="150000"/>
              </a:lnSpc>
            </a:pPr>
            <a:r>
              <a:rPr lang="en-US" dirty="0">
                <a:latin typeface="Times New Roman" panose="02020603050405020304" pitchFamily="18" charset="0"/>
                <a:cs typeface="Times New Roman" panose="02020603050405020304" pitchFamily="18" charset="0"/>
              </a:rPr>
              <a:t>Fig. (b) </a:t>
            </a:r>
            <a:r>
              <a:rPr lang="en-US" kern="0" dirty="0">
                <a:effectLst/>
                <a:latin typeface="Times New Roman" panose="02020603050405020304" pitchFamily="18" charset="0"/>
                <a:ea typeface="Calibri" panose="020F0502020204030204" pitchFamily="34" charset="0"/>
              </a:rPr>
              <a:t>Gradient Boost</a:t>
            </a:r>
            <a:endParaRPr lang="en-US" dirty="0">
              <a:latin typeface="Times New Roman" panose="02020603050405020304" pitchFamily="18" charset="0"/>
              <a:cs typeface="Times New Roman" panose="02020603050405020304" pitchFamily="18" charset="0"/>
            </a:endParaRPr>
          </a:p>
        </p:txBody>
      </p:sp>
      <p:pic>
        <p:nvPicPr>
          <p:cNvPr id="11" name="Picture 10" descr="Random Forests in Machine Learning | Random Forests for Data Science">
            <a:extLst>
              <a:ext uri="{FF2B5EF4-FFF2-40B4-BE49-F238E27FC236}">
                <a16:creationId xmlns="" xmlns:a16="http://schemas.microsoft.com/office/drawing/2014/main" id="{7AC8B4BF-CA33-A5B0-02A9-4469955CF57C}"/>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340571" y="3099131"/>
            <a:ext cx="2450683" cy="1344996"/>
          </a:xfrm>
          <a:prstGeom prst="rect">
            <a:avLst/>
          </a:prstGeom>
          <a:noFill/>
          <a:ln>
            <a:noFill/>
          </a:ln>
        </p:spPr>
      </p:pic>
      <p:sp>
        <p:nvSpPr>
          <p:cNvPr id="12" name="TextBox 11">
            <a:extLst>
              <a:ext uri="{FF2B5EF4-FFF2-40B4-BE49-F238E27FC236}">
                <a16:creationId xmlns="" xmlns:a16="http://schemas.microsoft.com/office/drawing/2014/main" id="{4A56CA7C-F576-1B29-0349-21AF826D681A}"/>
              </a:ext>
            </a:extLst>
          </p:cNvPr>
          <p:cNvSpPr txBox="1"/>
          <p:nvPr/>
        </p:nvSpPr>
        <p:spPr>
          <a:xfrm>
            <a:off x="6830884" y="4184679"/>
            <a:ext cx="2385060" cy="376834"/>
          </a:xfrm>
          <a:prstGeom prst="rect">
            <a:avLst/>
          </a:prstGeom>
          <a:noFill/>
        </p:spPr>
        <p:txBody>
          <a:bodyPr wrap="square">
            <a:spAutoFit/>
          </a:bodyPr>
          <a:lstStyle/>
          <a:p>
            <a:pPr marL="457200" lvl="1">
              <a:lnSpc>
                <a:spcPct val="150000"/>
              </a:lnSpc>
            </a:pPr>
            <a:r>
              <a:rPr lang="en-US" dirty="0">
                <a:latin typeface="Times New Roman" panose="02020603050405020304" pitchFamily="18" charset="0"/>
                <a:cs typeface="Times New Roman" panose="02020603050405020304" pitchFamily="18" charset="0"/>
              </a:rPr>
              <a:t>Fig. (d)Random Forest</a:t>
            </a:r>
          </a:p>
        </p:txBody>
      </p:sp>
    </p:spTree>
    <p:extLst>
      <p:ext uri="{BB962C8B-B14F-4D97-AF65-F5344CB8AC3E}">
        <p14:creationId xmlns:p14="http://schemas.microsoft.com/office/powerpoint/2010/main" val="3262725987"/>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bg2">
                <a:alpha val="98000"/>
                <a:lumMod val="57000"/>
                <a:lumOff val="43000"/>
              </a:schemeClr>
            </a:gs>
            <a:gs pos="100000">
              <a:schemeClr val="accent2">
                <a:alpha val="0"/>
                <a:lumMod val="0"/>
                <a:lumOff val="100000"/>
              </a:schemeClr>
            </a:gs>
          </a:gsLst>
          <a:lin ang="0" scaled="1"/>
          <a:tileRect/>
        </a:gradFill>
        <a:effectLst/>
      </p:bgPr>
    </p:bg>
    <p:spTree>
      <p:nvGrpSpPr>
        <p:cNvPr id="1" name="Shape 343"/>
        <p:cNvGrpSpPr/>
        <p:nvPr/>
      </p:nvGrpSpPr>
      <p:grpSpPr>
        <a:xfrm>
          <a:off x="0" y="0"/>
          <a:ext cx="0" cy="0"/>
          <a:chOff x="0" y="0"/>
          <a:chExt cx="0" cy="0"/>
        </a:xfrm>
      </p:grpSpPr>
      <p:sp>
        <p:nvSpPr>
          <p:cNvPr id="24" name="Rectangle 23">
            <a:extLst>
              <a:ext uri="{FF2B5EF4-FFF2-40B4-BE49-F238E27FC236}">
                <a16:creationId xmlns="" xmlns:a16="http://schemas.microsoft.com/office/drawing/2014/main" id="{0C867A8F-4747-9A72-CC76-B7D263E18905}"/>
              </a:ext>
            </a:extLst>
          </p:cNvPr>
          <p:cNvSpPr/>
          <p:nvPr/>
        </p:nvSpPr>
        <p:spPr>
          <a:xfrm>
            <a:off x="-1" y="4639875"/>
            <a:ext cx="7067105" cy="514710"/>
          </a:xfrm>
          <a:prstGeom prst="rect">
            <a:avLst/>
          </a:prstGeom>
          <a:solidFill>
            <a:srgbClr val="D5096F"/>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solidFill>
                <a:latin typeface="Lato" panose="020F0502020204030203" pitchFamily="34" charset="0"/>
              </a:rPr>
              <a:t>Dept. of Computer Science and Engineering</a:t>
            </a:r>
            <a:endParaRPr lang="en-IN" sz="2800" dirty="0">
              <a:solidFill>
                <a:schemeClr val="bg1"/>
              </a:solidFill>
            </a:endParaRPr>
          </a:p>
        </p:txBody>
      </p:sp>
      <p:sp>
        <p:nvSpPr>
          <p:cNvPr id="25" name="Rectangle 24">
            <a:extLst>
              <a:ext uri="{FF2B5EF4-FFF2-40B4-BE49-F238E27FC236}">
                <a16:creationId xmlns="" xmlns:a16="http://schemas.microsoft.com/office/drawing/2014/main" id="{199CD386-259B-F4FC-E64C-61F8F602EC6A}"/>
              </a:ext>
            </a:extLst>
          </p:cNvPr>
          <p:cNvSpPr/>
          <p:nvPr/>
        </p:nvSpPr>
        <p:spPr>
          <a:xfrm>
            <a:off x="7067106" y="4644553"/>
            <a:ext cx="1545265" cy="503625"/>
          </a:xfrm>
          <a:prstGeom prst="rect">
            <a:avLst/>
          </a:prstGeom>
          <a:solidFill>
            <a:srgbClr val="6C2E9A"/>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latin typeface="Lato" panose="020F0502020204030203" pitchFamily="34" charset="0"/>
              </a:rPr>
              <a:t>20-07-25</a:t>
            </a:r>
            <a:endParaRPr lang="en-IN" sz="2400" dirty="0">
              <a:solidFill>
                <a:schemeClr val="bg1"/>
              </a:solidFill>
            </a:endParaRPr>
          </a:p>
        </p:txBody>
      </p:sp>
      <p:sp>
        <p:nvSpPr>
          <p:cNvPr id="26" name="Rectangle 25">
            <a:extLst>
              <a:ext uri="{FF2B5EF4-FFF2-40B4-BE49-F238E27FC236}">
                <a16:creationId xmlns="" xmlns:a16="http://schemas.microsoft.com/office/drawing/2014/main" id="{31A16892-FB2C-26A8-87D9-3738698FCCF3}"/>
              </a:ext>
            </a:extLst>
          </p:cNvPr>
          <p:cNvSpPr/>
          <p:nvPr/>
        </p:nvSpPr>
        <p:spPr>
          <a:xfrm>
            <a:off x="8612373" y="4639875"/>
            <a:ext cx="531628" cy="503625"/>
          </a:xfrm>
          <a:prstGeom prst="rect">
            <a:avLst/>
          </a:prstGeom>
          <a:solidFill>
            <a:srgbClr val="FFA401"/>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0" i="0" u="none" strike="noStrike" dirty="0">
                <a:solidFill>
                  <a:schemeClr val="bg1"/>
                </a:solidFill>
                <a:effectLst/>
                <a:latin typeface="Lato" panose="020F0502020204030203" pitchFamily="34" charset="0"/>
              </a:rPr>
              <a:t>10</a:t>
            </a:r>
            <a:endParaRPr lang="en-IN" sz="2000" dirty="0">
              <a:solidFill>
                <a:schemeClr val="bg1"/>
              </a:solidFill>
            </a:endParaRPr>
          </a:p>
        </p:txBody>
      </p:sp>
      <p:sp>
        <p:nvSpPr>
          <p:cNvPr id="6" name="TextBox 5">
            <a:extLst>
              <a:ext uri="{FF2B5EF4-FFF2-40B4-BE49-F238E27FC236}">
                <a16:creationId xmlns="" xmlns:a16="http://schemas.microsoft.com/office/drawing/2014/main" id="{5C5185D2-F884-B943-2B3D-461ED794226F}"/>
              </a:ext>
            </a:extLst>
          </p:cNvPr>
          <p:cNvSpPr txBox="1"/>
          <p:nvPr/>
        </p:nvSpPr>
        <p:spPr>
          <a:xfrm>
            <a:off x="168733" y="1387679"/>
            <a:ext cx="5275466" cy="4078039"/>
          </a:xfrm>
          <a:prstGeom prst="rect">
            <a:avLst/>
          </a:prstGeom>
          <a:noFill/>
        </p:spPr>
        <p:txBody>
          <a:bodyPr wrap="square" rtlCol="0">
            <a:spAutoFit/>
          </a:bodyPr>
          <a:lstStyle/>
          <a:p>
            <a:pPr>
              <a:lnSpc>
                <a:spcPct val="150000"/>
              </a:lnSpc>
            </a:pPr>
            <a:r>
              <a:rPr lang="en-IN" b="1" dirty="0">
                <a:latin typeface="Times New Roman" panose="02020603050405020304" pitchFamily="18" charset="0"/>
                <a:cs typeface="Times New Roman" panose="02020603050405020304" pitchFamily="18" charset="0"/>
              </a:rPr>
              <a:t>1. Programming Language :</a:t>
            </a:r>
          </a:p>
          <a:p>
            <a:pPr algn="just">
              <a:lnSpc>
                <a:spcPct val="150000"/>
              </a:lnSpc>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 </a:t>
            </a:r>
            <a:r>
              <a:rPr lang="en-IN" dirty="0" smtClean="0">
                <a:latin typeface="Times New Roman" panose="02020603050405020304" pitchFamily="18" charset="0"/>
                <a:cs typeface="Times New Roman" panose="02020603050405020304" pitchFamily="18" charset="0"/>
              </a:rPr>
              <a:t>Python , Java (For App Development)</a:t>
            </a:r>
          </a:p>
          <a:p>
            <a:pPr>
              <a:lnSpc>
                <a:spcPct val="150000"/>
              </a:lnSpc>
            </a:pPr>
            <a:r>
              <a:rPr lang="en-IN" b="1" dirty="0">
                <a:latin typeface="Times New Roman" panose="02020603050405020304" pitchFamily="18" charset="0"/>
                <a:cs typeface="Times New Roman" panose="02020603050405020304" pitchFamily="18" charset="0"/>
              </a:rPr>
              <a:t>Which Libraries we have used?</a:t>
            </a:r>
          </a:p>
          <a:p>
            <a:pPr marL="285750" indent="-285750">
              <a:lnSpc>
                <a:spcPct val="150000"/>
              </a:lnSpc>
              <a:buFont typeface="Arial" panose="020B0604020202020204" pitchFamily="34" charset="0"/>
              <a:buChar char="•"/>
            </a:pPr>
            <a:r>
              <a:rPr lang="en-IN" dirty="0" err="1">
                <a:latin typeface="Times New Roman" panose="02020603050405020304" pitchFamily="18" charset="0"/>
                <a:cs typeface="Times New Roman" panose="02020603050405020304" pitchFamily="18" charset="0"/>
              </a:rPr>
              <a:t>NumPy</a:t>
            </a:r>
            <a:r>
              <a:rPr lang="en-IN" dirty="0">
                <a:latin typeface="Times New Roman" panose="02020603050405020304" pitchFamily="18" charset="0"/>
                <a:cs typeface="Times New Roman" panose="02020603050405020304" pitchFamily="18" charset="0"/>
              </a:rPr>
              <a:t>, Pandas, </a:t>
            </a:r>
            <a:r>
              <a:rPr lang="en-IN" dirty="0" err="1">
                <a:latin typeface="Times New Roman" panose="02020603050405020304" pitchFamily="18" charset="0"/>
                <a:cs typeface="Times New Roman" panose="02020603050405020304" pitchFamily="18" charset="0"/>
              </a:rPr>
              <a:t>Matplotlib</a:t>
            </a:r>
            <a:r>
              <a:rPr lang="en-IN" dirty="0">
                <a:latin typeface="Times New Roman" panose="02020603050405020304" pitchFamily="18" charset="0"/>
                <a:cs typeface="Times New Roman" panose="02020603050405020304" pitchFamily="18" charset="0"/>
              </a:rPr>
              <a:t>, </a:t>
            </a:r>
            <a:r>
              <a:rPr lang="en-IN" dirty="0" err="1">
                <a:latin typeface="Times New Roman" panose="02020603050405020304" pitchFamily="18" charset="0"/>
                <a:cs typeface="Times New Roman" panose="02020603050405020304" pitchFamily="18" charset="0"/>
              </a:rPr>
              <a:t>Seaborn</a:t>
            </a:r>
            <a:r>
              <a:rPr lang="en-IN" dirty="0">
                <a:latin typeface="Times New Roman" panose="02020603050405020304" pitchFamily="18" charset="0"/>
                <a:cs typeface="Times New Roman" panose="02020603050405020304" pitchFamily="18" charset="0"/>
              </a:rPr>
              <a:t>, </a:t>
            </a:r>
            <a:r>
              <a:rPr lang="en-IN" dirty="0" err="1">
                <a:latin typeface="Times New Roman" panose="02020603050405020304" pitchFamily="18" charset="0"/>
                <a:cs typeface="Times New Roman" panose="02020603050405020304" pitchFamily="18" charset="0"/>
              </a:rPr>
              <a:t>Sklearn</a:t>
            </a:r>
            <a:r>
              <a:rPr lang="en-IN" dirty="0">
                <a:latin typeface="Times New Roman" panose="02020603050405020304" pitchFamily="18" charset="0"/>
                <a:cs typeface="Times New Roman" panose="02020603050405020304" pitchFamily="18" charset="0"/>
              </a:rPr>
              <a:t>, and </a:t>
            </a:r>
            <a:r>
              <a:rPr lang="en-IN" dirty="0" err="1">
                <a:latin typeface="Times New Roman" panose="02020603050405020304" pitchFamily="18" charset="0"/>
                <a:cs typeface="Times New Roman" panose="02020603050405020304" pitchFamily="18" charset="0"/>
              </a:rPr>
              <a:t>WordCloud</a:t>
            </a:r>
            <a:endParaRPr lang="en-IN" dirty="0">
              <a:latin typeface="Times New Roman" panose="02020603050405020304" pitchFamily="18" charset="0"/>
              <a:cs typeface="Times New Roman" panose="02020603050405020304" pitchFamily="18" charset="0"/>
            </a:endParaRPr>
          </a:p>
          <a:p>
            <a:pPr algn="just">
              <a:lnSpc>
                <a:spcPct val="150000"/>
              </a:lnSpc>
            </a:pPr>
            <a:r>
              <a:rPr lang="en-IN" b="1" dirty="0">
                <a:latin typeface="Times New Roman" panose="02020603050405020304" pitchFamily="18" charset="0"/>
                <a:cs typeface="Times New Roman" panose="02020603050405020304" pitchFamily="18" charset="0"/>
              </a:rPr>
              <a:t>2. Data Collection :</a:t>
            </a:r>
          </a:p>
          <a:p>
            <a:pPr algn="just">
              <a:lnSpc>
                <a:spcPct val="150000"/>
              </a:lnSpc>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 </a:t>
            </a:r>
            <a:r>
              <a:rPr lang="en-IN" dirty="0" err="1">
                <a:latin typeface="Times New Roman" panose="02020603050405020304" pitchFamily="18" charset="0"/>
                <a:cs typeface="Times New Roman" panose="02020603050405020304" pitchFamily="18" charset="0"/>
              </a:rPr>
              <a:t>Kaggle</a:t>
            </a:r>
            <a:r>
              <a:rPr lang="en-IN" dirty="0">
                <a:latin typeface="Times New Roman" panose="02020603050405020304" pitchFamily="18" charset="0"/>
                <a:cs typeface="Times New Roman" panose="02020603050405020304" pitchFamily="18" charset="0"/>
              </a:rPr>
              <a:t>: For collecting news datasets</a:t>
            </a:r>
            <a:r>
              <a:rPr lang="en-IN" dirty="0" smtClean="0">
                <a:latin typeface="Times New Roman" panose="02020603050405020304" pitchFamily="18" charset="0"/>
                <a:cs typeface="Times New Roman" panose="02020603050405020304" pitchFamily="18" charset="0"/>
              </a:rPr>
              <a:t>.</a:t>
            </a:r>
          </a:p>
          <a:p>
            <a:pPr algn="just"/>
            <a:r>
              <a:rPr lang="en-US" b="1" dirty="0" smtClean="0">
                <a:latin typeface="Times New Roman" panose="02020603050405020304" pitchFamily="18" charset="0"/>
                <a:cs typeface="Times New Roman" panose="02020603050405020304" pitchFamily="18" charset="0"/>
              </a:rPr>
              <a:t>3. </a:t>
            </a:r>
            <a:r>
              <a:rPr lang="en-US" b="1" dirty="0">
                <a:latin typeface="Times New Roman" panose="02020603050405020304" pitchFamily="18" charset="0"/>
                <a:cs typeface="Times New Roman" panose="02020603050405020304" pitchFamily="18" charset="0"/>
              </a:rPr>
              <a:t>Documentation and </a:t>
            </a:r>
            <a:r>
              <a:rPr lang="en-US" b="1" dirty="0" smtClean="0">
                <a:latin typeface="Times New Roman" panose="02020603050405020304" pitchFamily="18" charset="0"/>
                <a:cs typeface="Times New Roman" panose="02020603050405020304" pitchFamily="18" charset="0"/>
              </a:rPr>
              <a:t>Reporting : </a:t>
            </a:r>
            <a:r>
              <a:rPr lang="en-US" dirty="0" err="1" smtClean="0">
                <a:latin typeface="Times New Roman" panose="02020603050405020304" pitchFamily="18" charset="0"/>
                <a:cs typeface="Times New Roman" panose="02020603050405020304" pitchFamily="18" charset="0"/>
              </a:rPr>
              <a:t>Jupyter</a:t>
            </a:r>
            <a:r>
              <a:rPr lang="en-US" dirty="0" smtClean="0">
                <a:latin typeface="Times New Roman" panose="02020603050405020304" pitchFamily="18" charset="0"/>
                <a:cs typeface="Times New Roman" panose="02020603050405020304" pitchFamily="18" charset="0"/>
              </a:rPr>
              <a:t> Notebooks</a:t>
            </a:r>
          </a:p>
          <a:p>
            <a:pPr algn="just"/>
            <a:endParaRPr lang="en-US" dirty="0">
              <a:latin typeface="Times New Roman" panose="02020603050405020304" pitchFamily="18" charset="0"/>
              <a:cs typeface="Times New Roman" panose="02020603050405020304" pitchFamily="18" charset="0"/>
            </a:endParaRPr>
          </a:p>
          <a:p>
            <a:pPr algn="just"/>
            <a:r>
              <a:rPr lang="en-US" b="1" dirty="0" smtClean="0">
                <a:latin typeface="Times New Roman" panose="02020603050405020304" pitchFamily="18" charset="0"/>
                <a:cs typeface="Times New Roman" panose="02020603050405020304" pitchFamily="18" charset="0"/>
              </a:rPr>
              <a:t>4. App Development: </a:t>
            </a:r>
            <a:r>
              <a:rPr lang="en-US" dirty="0" smtClean="0">
                <a:latin typeface="Times New Roman" panose="02020603050405020304" pitchFamily="18" charset="0"/>
                <a:cs typeface="Times New Roman" panose="02020603050405020304" pitchFamily="18" charset="0"/>
              </a:rPr>
              <a:t>Android Studio</a:t>
            </a:r>
            <a:endParaRPr lang="en-US" b="1" dirty="0" smtClean="0">
              <a:latin typeface="Times New Roman" panose="02020603050405020304" pitchFamily="18" charset="0"/>
              <a:cs typeface="Times New Roman" panose="02020603050405020304" pitchFamily="18" charset="0"/>
            </a:endParaRPr>
          </a:p>
          <a:p>
            <a:pPr algn="just"/>
            <a:endParaRPr lang="en-US" dirty="0">
              <a:latin typeface="Times New Roman" panose="02020603050405020304" pitchFamily="18" charset="0"/>
              <a:cs typeface="Times New Roman" panose="02020603050405020304" pitchFamily="18" charset="0"/>
            </a:endParaRPr>
          </a:p>
          <a:p>
            <a:pPr algn="just"/>
            <a:endParaRPr lang="en-IN" dirty="0">
              <a:latin typeface="Times New Roman" panose="02020603050405020304" pitchFamily="18" charset="0"/>
              <a:cs typeface="Times New Roman" panose="02020603050405020304" pitchFamily="18" charset="0"/>
            </a:endParaRPr>
          </a:p>
          <a:p>
            <a:pPr algn="just">
              <a:lnSpc>
                <a:spcPct val="150000"/>
              </a:lnSpc>
              <a:buFont typeface="Arial" panose="020B0604020202020204" pitchFamily="34" charset="0"/>
              <a:buChar char="•"/>
            </a:pPr>
            <a:endParaRPr lang="en-IN" b="1" dirty="0">
              <a:latin typeface="Times New Roman" panose="02020603050405020304" pitchFamily="18" charset="0"/>
              <a:cs typeface="Times New Roman" panose="02020603050405020304" pitchFamily="18" charset="0"/>
            </a:endParaRPr>
          </a:p>
          <a:p>
            <a:pPr algn="just"/>
            <a:endParaRPr lang="en-IN" b="1" dirty="0">
              <a:latin typeface="Times New Roman" panose="02020603050405020304" pitchFamily="18" charset="0"/>
              <a:cs typeface="Times New Roman" panose="02020603050405020304" pitchFamily="18" charset="0"/>
            </a:endParaRPr>
          </a:p>
          <a:p>
            <a:pPr algn="just"/>
            <a:endParaRPr lang="en-US" dirty="0">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endParaRPr lang="en-IN" dirty="0">
              <a:latin typeface="Times New Roman" panose="02020603050405020304" pitchFamily="18" charset="0"/>
              <a:cs typeface="Times New Roman" panose="02020603050405020304" pitchFamily="18" charset="0"/>
            </a:endParaRPr>
          </a:p>
        </p:txBody>
      </p:sp>
      <p:sp>
        <p:nvSpPr>
          <p:cNvPr id="2" name="Speech Bubble: Rectangle 1">
            <a:extLst>
              <a:ext uri="{FF2B5EF4-FFF2-40B4-BE49-F238E27FC236}">
                <a16:creationId xmlns="" xmlns:a16="http://schemas.microsoft.com/office/drawing/2014/main" id="{E6937108-D90D-4750-A510-9F554EEF5D41}"/>
              </a:ext>
            </a:extLst>
          </p:cNvPr>
          <p:cNvSpPr/>
          <p:nvPr/>
        </p:nvSpPr>
        <p:spPr>
          <a:xfrm>
            <a:off x="-1" y="50412"/>
            <a:ext cx="9144000" cy="633701"/>
          </a:xfrm>
          <a:prstGeom prst="wedgeRectCallout">
            <a:avLst>
              <a:gd name="adj1" fmla="val -22977"/>
              <a:gd name="adj2" fmla="val 97846"/>
            </a:avLst>
          </a:prstGeom>
          <a:solidFill>
            <a:srgbClr val="00B0EE"/>
          </a:solidFill>
          <a:ln>
            <a:noFill/>
          </a:ln>
          <a:effectLst>
            <a:glow rad="101600">
              <a:schemeClr val="accent5">
                <a:satMod val="175000"/>
                <a:alpha val="40000"/>
              </a:schemeClr>
            </a:glow>
          </a:effectLst>
          <a:scene3d>
            <a:camera prst="orthographicFront">
              <a:rot lat="0" lon="0" rev="0"/>
            </a:camera>
            <a:lightRig rig="chilly" dir="t">
              <a:rot lat="0" lon="0" rev="18480000"/>
            </a:lightRig>
          </a:scene3d>
          <a:sp3d prstMaterial="clear">
            <a:bevelT h="63500"/>
          </a:sp3d>
        </p:spPr>
        <p:style>
          <a:lnRef idx="3">
            <a:schemeClr val="lt1"/>
          </a:lnRef>
          <a:fillRef idx="1">
            <a:schemeClr val="accent6"/>
          </a:fillRef>
          <a:effectRef idx="1">
            <a:schemeClr val="accent6"/>
          </a:effectRef>
          <a:fontRef idx="minor">
            <a:schemeClr val="lt1"/>
          </a:fontRef>
        </p:style>
        <p:txBody>
          <a:bodyPr rtlCol="0" anchor="ctr"/>
          <a:lstStyle/>
          <a:p>
            <a:pPr algn="ctr"/>
            <a:endParaRPr lang="en-IN" dirty="0"/>
          </a:p>
        </p:txBody>
      </p:sp>
      <p:sp>
        <p:nvSpPr>
          <p:cNvPr id="3" name="TextBox 2">
            <a:extLst>
              <a:ext uri="{FF2B5EF4-FFF2-40B4-BE49-F238E27FC236}">
                <a16:creationId xmlns="" xmlns:a16="http://schemas.microsoft.com/office/drawing/2014/main" id="{9FBCBFA1-7C16-1C33-0D9D-CD78B8799E82}"/>
              </a:ext>
            </a:extLst>
          </p:cNvPr>
          <p:cNvSpPr txBox="1"/>
          <p:nvPr/>
        </p:nvSpPr>
        <p:spPr>
          <a:xfrm>
            <a:off x="1211562" y="324084"/>
            <a:ext cx="3607015" cy="338554"/>
          </a:xfrm>
          <a:prstGeom prst="rect">
            <a:avLst/>
          </a:prstGeom>
          <a:noFill/>
        </p:spPr>
        <p:txBody>
          <a:bodyPr wrap="square" rtlCol="0">
            <a:spAutoFit/>
          </a:bodyPr>
          <a:lstStyle/>
          <a:p>
            <a:r>
              <a:rPr lang="en-US" sz="1600" b="1" dirty="0">
                <a:latin typeface="Times New Roman" panose="02020603050405020304" pitchFamily="18" charset="0"/>
                <a:cs typeface="Times New Roman" panose="02020603050405020304" pitchFamily="18" charset="0"/>
              </a:rPr>
              <a:t>TOOLS AND TECHNOLOGIES</a:t>
            </a:r>
            <a:endParaRPr lang="en-IN" sz="1600" b="1"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 xmlns:a16="http://schemas.microsoft.com/office/drawing/2014/main" id="{8AB93C00-7C47-7F36-A77B-28C96A85FF4A}"/>
              </a:ext>
            </a:extLst>
          </p:cNvPr>
          <p:cNvPicPr>
            <a:picLocks noChangeAspect="1"/>
          </p:cNvPicPr>
          <p:nvPr/>
        </p:nvPicPr>
        <p:blipFill>
          <a:blip r:embed="rId3"/>
          <a:stretch>
            <a:fillRect/>
          </a:stretch>
        </p:blipFill>
        <p:spPr>
          <a:xfrm>
            <a:off x="4818577" y="943700"/>
            <a:ext cx="514859" cy="514859"/>
          </a:xfrm>
          <a:prstGeom prst="rect">
            <a:avLst/>
          </a:prstGeom>
        </p:spPr>
      </p:pic>
      <p:pic>
        <p:nvPicPr>
          <p:cNvPr id="9" name="Picture 8">
            <a:extLst>
              <a:ext uri="{FF2B5EF4-FFF2-40B4-BE49-F238E27FC236}">
                <a16:creationId xmlns="" xmlns:a16="http://schemas.microsoft.com/office/drawing/2014/main" id="{01F73B0B-1449-3ABA-F502-64D48657520A}"/>
              </a:ext>
            </a:extLst>
          </p:cNvPr>
          <p:cNvPicPr>
            <a:picLocks noChangeAspect="1"/>
          </p:cNvPicPr>
          <p:nvPr/>
        </p:nvPicPr>
        <p:blipFill>
          <a:blip r:embed="rId4"/>
          <a:stretch>
            <a:fillRect/>
          </a:stretch>
        </p:blipFill>
        <p:spPr>
          <a:xfrm rot="20021625">
            <a:off x="4854415" y="1478297"/>
            <a:ext cx="730789" cy="332509"/>
          </a:xfrm>
          <a:prstGeom prst="rect">
            <a:avLst/>
          </a:prstGeom>
        </p:spPr>
      </p:pic>
      <p:pic>
        <p:nvPicPr>
          <p:cNvPr id="10" name="Picture 9">
            <a:extLst>
              <a:ext uri="{FF2B5EF4-FFF2-40B4-BE49-F238E27FC236}">
                <a16:creationId xmlns="" xmlns:a16="http://schemas.microsoft.com/office/drawing/2014/main" id="{0DFA978F-CB9E-6C43-26F2-276C9536E540}"/>
              </a:ext>
            </a:extLst>
          </p:cNvPr>
          <p:cNvPicPr>
            <a:picLocks noChangeAspect="1"/>
          </p:cNvPicPr>
          <p:nvPr/>
        </p:nvPicPr>
        <p:blipFill>
          <a:blip r:embed="rId5"/>
          <a:stretch>
            <a:fillRect/>
          </a:stretch>
        </p:blipFill>
        <p:spPr>
          <a:xfrm rot="2173536">
            <a:off x="5524748" y="1397565"/>
            <a:ext cx="2803668" cy="1189675"/>
          </a:xfrm>
          <a:prstGeom prst="rect">
            <a:avLst/>
          </a:prstGeom>
        </p:spPr>
      </p:pic>
      <p:pic>
        <p:nvPicPr>
          <p:cNvPr id="11" name="Picture 10">
            <a:extLst>
              <a:ext uri="{FF2B5EF4-FFF2-40B4-BE49-F238E27FC236}">
                <a16:creationId xmlns="" xmlns:a16="http://schemas.microsoft.com/office/drawing/2014/main" id="{9FA3A522-C2F8-2934-2AA1-7578DA20F6D8}"/>
              </a:ext>
            </a:extLst>
          </p:cNvPr>
          <p:cNvPicPr>
            <a:picLocks noChangeAspect="1"/>
          </p:cNvPicPr>
          <p:nvPr/>
        </p:nvPicPr>
        <p:blipFill>
          <a:blip r:embed="rId6"/>
          <a:stretch>
            <a:fillRect/>
          </a:stretch>
        </p:blipFill>
        <p:spPr>
          <a:xfrm>
            <a:off x="7307375" y="853279"/>
            <a:ext cx="791272" cy="791272"/>
          </a:xfrm>
          <a:prstGeom prst="rect">
            <a:avLst/>
          </a:prstGeom>
        </p:spPr>
      </p:pic>
      <p:pic>
        <p:nvPicPr>
          <p:cNvPr id="4" name="Picture 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318126" y="3074066"/>
            <a:ext cx="570641" cy="570641"/>
          </a:xfrm>
          <a:prstGeom prst="rect">
            <a:avLst/>
          </a:prstGeom>
        </p:spPr>
      </p:pic>
    </p:spTree>
    <p:extLst>
      <p:ext uri="{BB962C8B-B14F-4D97-AF65-F5344CB8AC3E}">
        <p14:creationId xmlns:p14="http://schemas.microsoft.com/office/powerpoint/2010/main" val="1925272009"/>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Retrospect">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Retrospect">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 xmlns:thm15="http://schemas.microsoft.com/office/thememl/2012/main" name="Retrospect" id="{5F128B03-DCCA-4EEB-AB3B-CF2899314A46}" vid="{3F1AAB62-24C6-49D2-8E01-B56FAC9A3DCD}"/>
    </a:ext>
  </a:ext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1868</TotalTime>
  <Words>1521</Words>
  <Application>Microsoft Office PowerPoint</Application>
  <PresentationFormat>On-screen Show (16:9)</PresentationFormat>
  <Paragraphs>211</Paragraphs>
  <Slides>21</Slides>
  <Notes>21</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21</vt:i4>
      </vt:variant>
    </vt:vector>
  </HeadingPairs>
  <TitlesOfParts>
    <vt:vector size="32" baseType="lpstr">
      <vt:lpstr>Arial</vt:lpstr>
      <vt:lpstr>Times New Roman</vt:lpstr>
      <vt:lpstr>Bahnschrift Condensed</vt:lpstr>
      <vt:lpstr>Britannic Bold</vt:lpstr>
      <vt:lpstr>Lato</vt:lpstr>
      <vt:lpstr>Calibri</vt:lpstr>
      <vt:lpstr>Calibri Light</vt:lpstr>
      <vt:lpstr>Courier New</vt:lpstr>
      <vt:lpstr>Berlin Sans FB</vt:lpstr>
      <vt:lpstr>Office Theme</vt:lpstr>
      <vt:lpstr>Retrospect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Jitu kumar</dc:creator>
  <cp:lastModifiedBy>User</cp:lastModifiedBy>
  <cp:revision>71</cp:revision>
  <dcterms:modified xsi:type="dcterms:W3CDTF">2025-07-18T15:42:33Z</dcterms:modified>
</cp:coreProperties>
</file>